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sldIdLst>
    <p:sldId id="256" r:id="rId4"/>
    <p:sldId id="312" r:id="rId5"/>
    <p:sldId id="324" r:id="rId6"/>
    <p:sldId id="257" r:id="rId7"/>
    <p:sldId id="316" r:id="rId8"/>
    <p:sldId id="317" r:id="rId9"/>
    <p:sldId id="320" r:id="rId10"/>
    <p:sldId id="318" r:id="rId11"/>
    <p:sldId id="319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0" r:id="rId26"/>
    <p:sldId id="335" r:id="rId27"/>
    <p:sldId id="336" r:id="rId28"/>
    <p:sldId id="337" r:id="rId29"/>
    <p:sldId id="338" r:id="rId30"/>
    <p:sldId id="339" r:id="rId31"/>
    <p:sldId id="310" r:id="rId3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C0D17-A4BD-4A29-B1EC-0AB68F9A4B6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24D7-C761-41E9-8E09-8A46DCA3A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C24D7-C761-41E9-8E09-8A46DCA3A54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6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C24D7-C761-41E9-8E09-8A46DCA3A54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3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C24D7-C761-41E9-8E09-8A46DCA3A54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C24D7-C761-41E9-8E09-8A46DCA3A54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1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16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3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4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en-US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2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" name="Google Shape;15;p11"/>
          <p:cNvPicPr/>
          <p:nvPr/>
        </p:nvPicPr>
        <p:blipFill>
          <a:blip r:embed="rId5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1971720" y="1646640"/>
            <a:ext cx="8265600" cy="1727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963440" y="1539720"/>
            <a:ext cx="8265600" cy="1643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A5BC2A-6C4D-4405-B86B-B962E33A5F7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Google Shape;20;p12"/>
          <p:cNvPicPr/>
          <p:nvPr/>
        </p:nvPicPr>
        <p:blipFill>
          <a:blip r:embed="rId6"/>
          <a:srcRect l="3021" t="11552" r="3074" b="11236"/>
          <a:stretch/>
        </p:blipFill>
        <p:spPr>
          <a:xfrm>
            <a:off x="838080" y="480960"/>
            <a:ext cx="2927160" cy="561240"/>
          </a:xfrm>
          <a:prstGeom prst="rect">
            <a:avLst/>
          </a:prstGeom>
          <a:ln>
            <a:noFill/>
          </a:ln>
        </p:spPr>
      </p:pic>
      <p:pic>
        <p:nvPicPr>
          <p:cNvPr id="8" name="Google Shape;21;p12"/>
          <p:cNvPicPr/>
          <p:nvPr/>
        </p:nvPicPr>
        <p:blipFill>
          <a:blip r:embed="rId7"/>
          <a:stretch/>
        </p:blipFill>
        <p:spPr>
          <a:xfrm>
            <a:off x="4747680" y="3459600"/>
            <a:ext cx="2849400" cy="2675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en-US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2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49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5C3F61-4B98-409F-B44B-08C9E717BC0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38080" y="1518120"/>
            <a:ext cx="10515240" cy="46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838080" y="376920"/>
            <a:ext cx="8802720" cy="611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162320" y="6314760"/>
            <a:ext cx="391428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ООО «КиберТех»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Санкт-Петербург, 2020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9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A00BBB-9F29-4E52-AFF0-77F6846F28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4785840" y="1648440"/>
            <a:ext cx="603252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Поддержка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7"/>
              </a:rPr>
              <a:t>support@trikset.com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Справочный центр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8"/>
              </a:rPr>
              <a:t>help.trikset.com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 flipH="1">
            <a:off x="838080" y="322560"/>
            <a:ext cx="88027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Информация и контакты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98" name="Google Shape;33;p14"/>
          <p:cNvPicPr/>
          <p:nvPr/>
        </p:nvPicPr>
        <p:blipFill>
          <a:blip r:embed="rId19"/>
          <a:stretch/>
        </p:blipFill>
        <p:spPr>
          <a:xfrm>
            <a:off x="375480" y="2214720"/>
            <a:ext cx="3592440" cy="35924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34;p14"/>
          <p:cNvPicPr/>
          <p:nvPr/>
        </p:nvPicPr>
        <p:blipFill>
          <a:blip r:embed="rId20"/>
          <a:stretch/>
        </p:blipFill>
        <p:spPr>
          <a:xfrm>
            <a:off x="4814280" y="5054040"/>
            <a:ext cx="2580840" cy="399600"/>
          </a:xfrm>
          <a:prstGeom prst="rect">
            <a:avLst/>
          </a:prstGeom>
          <a:ln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7485120" y="5025960"/>
            <a:ext cx="10051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trikset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8"/>
          <p:cNvSpPr/>
          <p:nvPr/>
        </p:nvSpPr>
        <p:spPr>
          <a:xfrm>
            <a:off x="965520" y="1581120"/>
            <a:ext cx="2563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21"/>
              </a:rPr>
              <a:t>trikset.com</a:t>
            </a:r>
            <a:endParaRPr lang="ru-RU" sz="36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63200" y="1556792"/>
            <a:ext cx="8265600" cy="1728192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Построение локальной карты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C48C269-0604-4DF3-B2DA-7D41A7AF242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</a:t>
            </a:r>
            <a:r>
              <a:rPr lang="ru-RU" sz="3700" b="1" spc="-1" dirty="0">
                <a:solidFill>
                  <a:srgbClr val="FF0000"/>
                </a:solidFill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4786226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882243" y="3740004"/>
            <a:ext cx="3730769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Первый замер</a:t>
            </a:r>
          </a:p>
        </p:txBody>
      </p:sp>
    </p:spTree>
    <p:extLst>
      <p:ext uri="{BB962C8B-B14F-4D97-AF65-F5344CB8AC3E}">
        <p14:creationId xmlns:p14="http://schemas.microsoft.com/office/powerpoint/2010/main" val="180352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D8B857-1DD5-441E-AA46-FF338BC69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54" y="984664"/>
            <a:ext cx="8384170" cy="5756704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786754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05308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05308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769304" y="4786226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888301" y="3789040"/>
            <a:ext cx="3562205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Второй замер</a:t>
            </a:r>
          </a:p>
        </p:txBody>
      </p:sp>
    </p:spTree>
    <p:extLst>
      <p:ext uri="{BB962C8B-B14F-4D97-AF65-F5344CB8AC3E}">
        <p14:creationId xmlns:p14="http://schemas.microsoft.com/office/powerpoint/2010/main" val="240279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0250D-3CB2-4FE5-A59D-C42EFD8B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7" y="980728"/>
            <a:ext cx="8424936" cy="5784148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3429000"/>
            <a:ext cx="1800200" cy="33123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1199456" y="1501353"/>
            <a:ext cx="8719151" cy="160043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Перемещение по направлению 0</a:t>
            </a:r>
          </a:p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Расширение массива восьмерками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847528" y="408190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858616" y="3453857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32455-E32A-43E5-A3EA-1C8CE44E56DC}"/>
              </a:ext>
            </a:extLst>
          </p:cNvPr>
          <p:cNvSpPr txBox="1"/>
          <p:nvPr/>
        </p:nvSpPr>
        <p:spPr>
          <a:xfrm>
            <a:off x="4467126" y="3468528"/>
            <a:ext cx="5454321" cy="160043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Координаты робота в</a:t>
            </a:r>
          </a:p>
          <a:p>
            <a:pPr algn="ctr"/>
            <a:r>
              <a:rPr lang="ru-RU" sz="4400" dirty="0">
                <a:latin typeface="Calibri" panose="020F0502020204030204" pitchFamily="34" charset="0"/>
                <a:cs typeface="Calibri" panose="020F0502020204030204" pitchFamily="34" charset="0"/>
              </a:rPr>
              <a:t>массиве 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(1, 1)</a:t>
            </a: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19D724-D524-4597-A8B1-491A79F9D41C}"/>
              </a:ext>
            </a:extLst>
          </p:cNvPr>
          <p:cNvSpPr/>
          <p:nvPr/>
        </p:nvSpPr>
        <p:spPr>
          <a:xfrm>
            <a:off x="2347410" y="4088294"/>
            <a:ext cx="792088" cy="74418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0982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0250D-3CB2-4FE5-A59D-C42EFD8B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7" y="980728"/>
            <a:ext cx="8424936" cy="5784148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3490552"/>
            <a:ext cx="1800200" cy="3250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1005317" y="2474878"/>
            <a:ext cx="3484622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замер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864978" y="410130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847528" y="3482721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</p:spTree>
    <p:extLst>
      <p:ext uri="{BB962C8B-B14F-4D97-AF65-F5344CB8AC3E}">
        <p14:creationId xmlns:p14="http://schemas.microsoft.com/office/powerpoint/2010/main" val="203666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1B234-0DA6-42B6-B53D-29EB3668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0728"/>
            <a:ext cx="8420427" cy="5811020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643435" y="481169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8    0    8    8    8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661989" y="548507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</a:t>
            </a:r>
            <a:r>
              <a:rPr lang="ru-RU" sz="3700" b="1" spc="-1" dirty="0">
                <a:latin typeface="Calibri"/>
                <a:ea typeface="Arial"/>
              </a:rPr>
              <a:t> 8    8</a:t>
            </a:r>
            <a:endParaRPr lang="ru-RU" sz="3700" b="1" spc="-1" dirty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661989" y="611312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8    1    8    8    8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647529" y="3460695"/>
            <a:ext cx="3096344" cy="32806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636887" y="4144867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1    0    0    8    8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643435" y="3485246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8    0    8    8    8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4EA67-4DEF-4019-8BD1-8897D85FF2FC}"/>
              </a:ext>
            </a:extLst>
          </p:cNvPr>
          <p:cNvSpPr txBox="1"/>
          <p:nvPr/>
        </p:nvSpPr>
        <p:spPr>
          <a:xfrm>
            <a:off x="1055440" y="1599611"/>
            <a:ext cx="8719151" cy="160043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Перемещение по направлению 1</a:t>
            </a:r>
          </a:p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Расширение массива восьмерками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C9736-1AFB-40CD-97F9-033BBBC6580D}"/>
              </a:ext>
            </a:extLst>
          </p:cNvPr>
          <p:cNvSpPr txBox="1"/>
          <p:nvPr/>
        </p:nvSpPr>
        <p:spPr>
          <a:xfrm>
            <a:off x="4911328" y="3485246"/>
            <a:ext cx="4863263" cy="146423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Координаты робота в массиве 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(3, 1)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96E626-8649-4B9F-9833-47F636383BAB}"/>
              </a:ext>
            </a:extLst>
          </p:cNvPr>
          <p:cNvSpPr/>
          <p:nvPr/>
        </p:nvSpPr>
        <p:spPr>
          <a:xfrm>
            <a:off x="3431704" y="4144867"/>
            <a:ext cx="792088" cy="74418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282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1B234-0DA6-42B6-B53D-29EB3668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0728"/>
            <a:ext cx="8420427" cy="5811020"/>
          </a:xfrm>
          <a:prstGeom prst="rect">
            <a:avLst/>
          </a:prstGeom>
        </p:spPr>
      </p:pic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643435" y="481169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661989" y="548507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</a:t>
            </a:r>
            <a:r>
              <a:rPr lang="ru-RU" sz="3700" b="1" spc="-1" dirty="0">
                <a:latin typeface="Calibri"/>
                <a:ea typeface="Arial"/>
              </a:rPr>
              <a:t> 8    8</a:t>
            </a:r>
            <a:endParaRPr lang="ru-RU" sz="3700" b="1" spc="-1" dirty="0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661989" y="611312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8    1    8    8    8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647529" y="3460695"/>
            <a:ext cx="3096344" cy="32806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636887" y="4144867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643435" y="3485246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A0FCE-46A3-4186-96AB-BE10AF15AA2F}"/>
              </a:ext>
            </a:extLst>
          </p:cNvPr>
          <p:cNvSpPr txBox="1"/>
          <p:nvPr/>
        </p:nvSpPr>
        <p:spPr>
          <a:xfrm>
            <a:off x="1026966" y="2401782"/>
            <a:ext cx="4379418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Четвертый замер</a:t>
            </a:r>
          </a:p>
        </p:txBody>
      </p:sp>
    </p:spTree>
    <p:extLst>
      <p:ext uri="{BB962C8B-B14F-4D97-AF65-F5344CB8AC3E}">
        <p14:creationId xmlns:p14="http://schemas.microsoft.com/office/powerpoint/2010/main" val="2523191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Алгоритм построения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767408" y="1088063"/>
            <a:ext cx="11665295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Считать данные в стартовом секторе</a:t>
            </a:r>
          </a:p>
          <a:p>
            <a:r>
              <a:rPr lang="ru-RU" sz="2400" spc="-1" dirty="0">
                <a:latin typeface="Calibri"/>
                <a:ea typeface="Arial"/>
              </a:rPr>
              <a:t>Записать в локальную карту</a:t>
            </a:r>
            <a:endParaRPr lang="en-US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Повернуться на 90 градусов 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Считать данные в стартовом секторе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Записать в локальную карту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Повернуться обратно на 90 градусов</a:t>
            </a:r>
            <a:endParaRPr lang="en-US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pc="-1" dirty="0">
                <a:latin typeface="Calibri"/>
                <a:ea typeface="Arial"/>
              </a:rPr>
              <a:t>Цикл ППР</a:t>
            </a: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Выполнить действия перемещений по ППР</a:t>
            </a: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Пересчитать направление, если был поворот</a:t>
            </a:r>
            <a:r>
              <a:rPr lang="en-US" sz="2400" spc="-1" dirty="0">
                <a:latin typeface="Calibri"/>
                <a:ea typeface="Arial"/>
              </a:rPr>
              <a:t> </a:t>
            </a: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Пересчитать координаты робота в локальном массиве</a:t>
            </a: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Расширить массив</a:t>
            </a:r>
            <a:r>
              <a:rPr lang="en-US" sz="2400" spc="-1" dirty="0">
                <a:latin typeface="Calibri"/>
                <a:ea typeface="Arial"/>
              </a:rPr>
              <a:t> c </a:t>
            </a:r>
            <a:r>
              <a:rPr lang="ru-RU" sz="2400" spc="-1" dirty="0">
                <a:latin typeface="Calibri"/>
                <a:ea typeface="Arial"/>
              </a:rPr>
              <a:t>картой, если это требуется</a:t>
            </a: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Считать данные в</a:t>
            </a:r>
            <a:r>
              <a:rPr lang="en-US" sz="2400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текущем секторе </a:t>
            </a:r>
            <a:endParaRPr lang="en-US" sz="2400" spc="-1" dirty="0">
              <a:latin typeface="Calibri"/>
              <a:ea typeface="Arial"/>
            </a:endParaRPr>
          </a:p>
          <a:p>
            <a:pPr marL="895350" lvl="1" indent="-438150">
              <a:buAutoNum type="arabicPeriod"/>
            </a:pPr>
            <a:r>
              <a:rPr lang="ru-RU" sz="2400" spc="-1" dirty="0">
                <a:latin typeface="Calibri"/>
                <a:ea typeface="Arial"/>
              </a:rPr>
              <a:t>Заполнить массив карты новыми данными</a:t>
            </a:r>
            <a:endParaRPr lang="en-US" sz="2400" spc="-1" dirty="0">
              <a:latin typeface="Calibri"/>
              <a:ea typeface="Arial"/>
            </a:endParaRPr>
          </a:p>
          <a:p>
            <a:pPr marL="0" lvl="1"/>
            <a:endParaRPr lang="en-US" sz="2400" spc="-1" dirty="0">
              <a:latin typeface="Calibri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72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404664"/>
            <a:ext cx="880272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" dirty="0">
                <a:solidFill>
                  <a:srgbClr val="99CC00"/>
                </a:solidFill>
                <a:latin typeface="Verdana"/>
                <a:ea typeface="Verdana"/>
              </a:rPr>
              <a:t>Считать данные в секторе</a:t>
            </a:r>
          </a:p>
          <a:p>
            <a:pPr>
              <a:lnSpc>
                <a:spcPct val="90000"/>
              </a:lnSpc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832880" y="1105623"/>
            <a:ext cx="10226473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latin typeface="Calibri"/>
                <a:ea typeface="Arial"/>
              </a:rPr>
              <a:t>Считать данные показаний датчиков</a:t>
            </a:r>
            <a:r>
              <a:rPr lang="en-US" sz="2000" spc="-1" dirty="0">
                <a:latin typeface="Calibri"/>
                <a:ea typeface="Arial"/>
              </a:rPr>
              <a:t> </a:t>
            </a:r>
            <a:r>
              <a:rPr lang="ru-RU" sz="2000" spc="-1" dirty="0">
                <a:latin typeface="Calibri"/>
                <a:ea typeface="Arial"/>
              </a:rPr>
              <a:t>расстояния</a:t>
            </a:r>
            <a:endParaRPr lang="ru-RU" sz="2000" b="1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latin typeface="Calibri"/>
                <a:ea typeface="Arial"/>
              </a:rPr>
              <a:t>Преобразовать показания в массив 0 и 1, где 0 – отсутствие стены, 1 – наличие </a:t>
            </a:r>
            <a:endParaRPr lang="en-US" sz="2000" spc="-1" dirty="0">
              <a:latin typeface="Calibri"/>
              <a:ea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34AA46-0725-4C26-A4AA-E6D9AA6CD30A}"/>
              </a:ext>
            </a:extLst>
          </p:cNvPr>
          <p:cNvSpPr/>
          <p:nvPr/>
        </p:nvSpPr>
        <p:spPr>
          <a:xfrm>
            <a:off x="832880" y="1936951"/>
            <a:ext cx="9361074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переопределение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для дат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.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расстояния ИК и УЗ</a:t>
            </a:r>
            <a:endParaRPr lang="ru-RU" sz="18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right =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brick.sensor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(A1).read </a:t>
            </a:r>
            <a:b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</a:b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forward =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brick.sensor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(A2).read 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left =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brick.sensor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(D1).read 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 в секторе</a:t>
            </a:r>
          </a:p>
          <a:p>
            <a:pPr lvl="0"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():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[left(),forward(),right()]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[0,0,0]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)):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&gt; 32: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0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else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1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0 if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&gt; 32 else 1 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краткий вариант записи условия</a:t>
            </a:r>
          </a:p>
          <a:p>
            <a:pPr lvl="0">
              <a:buSzPct val="100000"/>
            </a:pP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return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729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404664"/>
            <a:ext cx="8802720" cy="57606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" dirty="0">
                <a:solidFill>
                  <a:srgbClr val="99CC00"/>
                </a:solidFill>
                <a:latin typeface="Verdana"/>
                <a:ea typeface="Verdana"/>
              </a:rPr>
              <a:t>Запись данных в массив карты</a:t>
            </a:r>
          </a:p>
          <a:p>
            <a:pPr>
              <a:lnSpc>
                <a:spcPct val="90000"/>
              </a:lnSpc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845138" y="1299710"/>
            <a:ext cx="7423359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latin typeface="Calibri"/>
                <a:ea typeface="Arial"/>
              </a:rPr>
              <a:t>Реализуем функцию записи. Будем в нее передавать в качестве аргумента массив из данных в следующем порядке: показание </a:t>
            </a:r>
            <a:r>
              <a:rPr lang="ru-RU" sz="2000" b="1" spc="-1" dirty="0">
                <a:latin typeface="Calibri"/>
                <a:ea typeface="Arial"/>
              </a:rPr>
              <a:t>сверху, справа, снизу и слева</a:t>
            </a:r>
            <a:r>
              <a:rPr lang="ru-RU" sz="2000" spc="-1" dirty="0">
                <a:latin typeface="Calibri"/>
                <a:ea typeface="Arial"/>
              </a:rPr>
              <a:t> относительно текущей координаты робота в локальном массиве. В направлении, где в данный момент нет датчика расстояния будем передавать «-1». Это зависит от направления робота в текущий момент.</a:t>
            </a:r>
            <a:endParaRPr lang="en-US" sz="2000" spc="-1" dirty="0">
              <a:latin typeface="Calibri"/>
              <a:ea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34AA46-0725-4C26-A4AA-E6D9AA6CD30A}"/>
              </a:ext>
            </a:extLst>
          </p:cNvPr>
          <p:cNvSpPr/>
          <p:nvPr/>
        </p:nvSpPr>
        <p:spPr>
          <a:xfrm>
            <a:off x="832880" y="4030283"/>
            <a:ext cx="1052624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запись данных в локальную карту: сверху, справа, снизу и слева от текущей координаты</a:t>
            </a:r>
          </a:p>
          <a:p>
            <a:pPr lvl="0"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):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[[yi-1,xj],[yi,xj+1],[yi+1,xj],[yi,xj-1]]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range(4):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!= -1):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][0] ][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buf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][1] ] =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dataS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0F1284-5DB0-4F4F-A177-C8DF3D473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21" y="1738866"/>
            <a:ext cx="1738549" cy="19724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FA9F1F-3947-4FC8-8BA8-08E10D1007FF}"/>
              </a:ext>
            </a:extLst>
          </p:cNvPr>
          <p:cNvSpPr/>
          <p:nvPr/>
        </p:nvSpPr>
        <p:spPr>
          <a:xfrm>
            <a:off x="9466360" y="1008947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0</a:t>
            </a:r>
            <a:endParaRPr lang="ru-RU" sz="4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E60753-8243-4ED9-AAAB-7227EF0E724E}"/>
              </a:ext>
            </a:extLst>
          </p:cNvPr>
          <p:cNvSpPr/>
          <p:nvPr/>
        </p:nvSpPr>
        <p:spPr>
          <a:xfrm>
            <a:off x="10876990" y="2111877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1</a:t>
            </a:r>
            <a:endParaRPr lang="ru-RU" sz="4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A2356E-F943-433C-9DA9-E816183B24E2}"/>
              </a:ext>
            </a:extLst>
          </p:cNvPr>
          <p:cNvSpPr/>
          <p:nvPr/>
        </p:nvSpPr>
        <p:spPr>
          <a:xfrm>
            <a:off x="9517828" y="3353369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2</a:t>
            </a:r>
            <a:endParaRPr lang="ru-RU" sz="4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C91C81-8F93-486A-9832-116080051CEC}"/>
              </a:ext>
            </a:extLst>
          </p:cNvPr>
          <p:cNvSpPr/>
          <p:nvPr/>
        </p:nvSpPr>
        <p:spPr>
          <a:xfrm>
            <a:off x="8108302" y="2151727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3</a:t>
            </a:r>
            <a:endParaRPr lang="ru-RU" sz="4400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DBE42A9-C6C9-4E44-92F8-DCC5F81C6C61}"/>
              </a:ext>
            </a:extLst>
          </p:cNvPr>
          <p:cNvCxnSpPr/>
          <p:nvPr/>
        </p:nvCxnSpPr>
        <p:spPr>
          <a:xfrm>
            <a:off x="10056440" y="1556792"/>
            <a:ext cx="720080" cy="64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DCE6FEB-C3C8-4854-AF9D-FFB7DAA20463}"/>
              </a:ext>
            </a:extLst>
          </p:cNvPr>
          <p:cNvCxnSpPr>
            <a:cxnSpLocks/>
          </p:cNvCxnSpPr>
          <p:nvPr/>
        </p:nvCxnSpPr>
        <p:spPr>
          <a:xfrm flipH="1">
            <a:off x="10195414" y="2963002"/>
            <a:ext cx="750312" cy="645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99E0AA-C716-4443-B755-A3EF10BDCB2B}"/>
              </a:ext>
            </a:extLst>
          </p:cNvPr>
          <p:cNvCxnSpPr>
            <a:cxnSpLocks/>
          </p:cNvCxnSpPr>
          <p:nvPr/>
        </p:nvCxnSpPr>
        <p:spPr>
          <a:xfrm flipH="1" flipV="1">
            <a:off x="8626071" y="2921168"/>
            <a:ext cx="743134" cy="6609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4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Первый замер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</a:t>
            </a:r>
            <a:r>
              <a:rPr lang="ru-RU" sz="3700" b="1" spc="-1" dirty="0">
                <a:solidFill>
                  <a:srgbClr val="FF0000"/>
                </a:solidFill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4786226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882243" y="3740004"/>
            <a:ext cx="3730769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Первый замер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7C2A21-178A-4843-A1D4-2085ED82BCCD}"/>
              </a:ext>
            </a:extLst>
          </p:cNvPr>
          <p:cNvSpPr/>
          <p:nvPr/>
        </p:nvSpPr>
        <p:spPr>
          <a:xfrm>
            <a:off x="4727848" y="1011984"/>
            <a:ext cx="7560840" cy="594008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Объявление локальной карты</a:t>
            </a:r>
            <a:endParaRPr lang="ru-RU" sz="20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 </a:t>
            </a:r>
          </a:p>
          <a:p>
            <a:pPr>
              <a:buSzPct val="100000"/>
            </a:pP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[8,8,8],</a:t>
            </a:r>
          </a:p>
          <a:p>
            <a:pPr>
              <a:buSzPct val="100000"/>
            </a:pP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[8,0,8],</a:t>
            </a:r>
          </a:p>
          <a:p>
            <a:pPr>
              <a:buSzPct val="100000"/>
            </a:pP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</a:t>
            </a:r>
          </a:p>
          <a:p>
            <a:pPr>
              <a:buSzPct val="100000"/>
            </a:pP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    </a:t>
            </a:r>
            <a:r>
              <a:rPr lang="ru-RU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]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Х</a:t>
            </a:r>
            <a:endParaRPr lang="en-US" sz="20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</a:t>
            </a:r>
          </a:p>
          <a:p>
            <a:pPr>
              <a:buSzPct val="100000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0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направление робота в карте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запись в порядке: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c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верх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c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права, снизу, слева</a:t>
            </a:r>
          </a:p>
          <a:p>
            <a:pPr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снизу датчика нет, поэтому передаем -1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([f,r,-1,l])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9550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9416" y="369088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Цели урока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186011"/>
            <a:ext cx="10802536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3600" b="1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Научиться реализовывать алгоритм построения роботом локальной карты при движении по лабиринту</a:t>
            </a:r>
          </a:p>
        </p:txBody>
      </p:sp>
    </p:spTree>
    <p:extLst>
      <p:ext uri="{BB962C8B-B14F-4D97-AF65-F5344CB8AC3E}">
        <p14:creationId xmlns:p14="http://schemas.microsoft.com/office/powerpoint/2010/main" val="90441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Пересчет направления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19D0DA-18C6-434C-9F66-FD419BEF4519}"/>
              </a:ext>
            </a:extLst>
          </p:cNvPr>
          <p:cNvSpPr/>
          <p:nvPr/>
        </p:nvSpPr>
        <p:spPr>
          <a:xfrm>
            <a:off x="788891" y="2136338"/>
            <a:ext cx="688300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новое направление робота, аргумент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turn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задает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направление поворота</a:t>
            </a: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1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–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вправо на 90 градусов, </a:t>
            </a:r>
            <a:r>
              <a:rPr lang="ru-RU" sz="1800" b="1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-1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</a:rPr>
              <a:t>–</a:t>
            </a:r>
            <a:r>
              <a:rPr lang="ru-RU" sz="1800" b="1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влево </a:t>
            </a:r>
          </a:p>
          <a:p>
            <a:pPr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newDirection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(turn):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 turn &lt; 0: 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3 </a:t>
            </a:r>
          </a:p>
          <a:p>
            <a:pPr lvl="0"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else: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(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 turn) % 4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27B1946-FA13-4E60-A3BA-425B2C8E2F92}"/>
              </a:ext>
            </a:extLst>
          </p:cNvPr>
          <p:cNvSpPr/>
          <p:nvPr/>
        </p:nvSpPr>
        <p:spPr>
          <a:xfrm>
            <a:off x="845138" y="1299710"/>
            <a:ext cx="742335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Реализуем функцию пересчета направления. </a:t>
            </a:r>
            <a:endParaRPr lang="en-US" sz="2400" spc="-1" dirty="0">
              <a:latin typeface="Calibri"/>
              <a:ea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E375D9-ACF6-41F7-988E-30833A4E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199234"/>
            <a:ext cx="2475310" cy="280831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B8FD2D-49F5-4BF9-81C8-EF234CEE91ED}"/>
              </a:ext>
            </a:extLst>
          </p:cNvPr>
          <p:cNvSpPr/>
          <p:nvPr/>
        </p:nvSpPr>
        <p:spPr>
          <a:xfrm>
            <a:off x="9664419" y="1465734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0</a:t>
            </a:r>
            <a:endParaRPr lang="ru-RU" sz="4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9E97A35-747E-441A-9199-B492636F11BF}"/>
              </a:ext>
            </a:extLst>
          </p:cNvPr>
          <p:cNvSpPr/>
          <p:nvPr/>
        </p:nvSpPr>
        <p:spPr>
          <a:xfrm>
            <a:off x="11091590" y="3218669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1</a:t>
            </a:r>
            <a:endParaRPr lang="ru-RU" sz="4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7EE1AC-799F-4642-BF35-089AF06D11B0}"/>
              </a:ext>
            </a:extLst>
          </p:cNvPr>
          <p:cNvSpPr/>
          <p:nvPr/>
        </p:nvSpPr>
        <p:spPr>
          <a:xfrm>
            <a:off x="9658576" y="4622825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2</a:t>
            </a:r>
            <a:endParaRPr lang="ru-RU" sz="4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FFB8F3-4B11-4391-9DFF-61D2672A2212}"/>
              </a:ext>
            </a:extLst>
          </p:cNvPr>
          <p:cNvSpPr/>
          <p:nvPr/>
        </p:nvSpPr>
        <p:spPr>
          <a:xfrm>
            <a:off x="8108308" y="3218669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734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Пересчет координат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19D0DA-18C6-434C-9F66-FD419BEF4519}"/>
              </a:ext>
            </a:extLst>
          </p:cNvPr>
          <p:cNvSpPr/>
          <p:nvPr/>
        </p:nvSpPr>
        <p:spPr>
          <a:xfrm>
            <a:off x="845138" y="2784710"/>
            <a:ext cx="10669156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пересчет координат робота в локальной карте после перемещения</a:t>
            </a:r>
          </a:p>
          <a:p>
            <a:pPr>
              <a:buSzPct val="100000"/>
            </a:pP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newCoordinates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():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0: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-= 2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1: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2: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else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:</a:t>
            </a:r>
          </a:p>
          <a:p>
            <a:pPr lvl="0"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-= 2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27B1946-FA13-4E60-A3BA-425B2C8E2F92}"/>
              </a:ext>
            </a:extLst>
          </p:cNvPr>
          <p:cNvSpPr/>
          <p:nvPr/>
        </p:nvSpPr>
        <p:spPr>
          <a:xfrm>
            <a:off x="845138" y="1299710"/>
            <a:ext cx="10669156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Реализуем функцию пересчета координат, после перемещения в следующий сектор в направлении </a:t>
            </a:r>
            <a:r>
              <a:rPr lang="en-US" sz="2400" spc="-1" dirty="0" err="1">
                <a:latin typeface="Calibri"/>
                <a:ea typeface="Arial"/>
              </a:rPr>
              <a:t>dirLocal</a:t>
            </a:r>
            <a:r>
              <a:rPr lang="ru-RU" sz="2400" spc="-1" dirty="0">
                <a:latin typeface="Calibri"/>
                <a:ea typeface="Arial"/>
              </a:rPr>
              <a:t>. При этом координата может стать отрицательной. Учтем это в функции расширения массива карты.</a:t>
            </a:r>
            <a:endParaRPr lang="en-US" sz="2400" spc="-1" dirty="0">
              <a:latin typeface="Calibri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67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Пересчет координат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19D0DA-18C6-434C-9F66-FD419BEF4519}"/>
              </a:ext>
            </a:extLst>
          </p:cNvPr>
          <p:cNvSpPr/>
          <p:nvPr/>
        </p:nvSpPr>
        <p:spPr>
          <a:xfrm>
            <a:off x="6456040" y="1080605"/>
            <a:ext cx="5564508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добавление ячеек в локальную карту</a:t>
            </a:r>
          </a:p>
          <a:p>
            <a:pPr>
              <a:buSzPct val="1000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addCell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endParaRPr lang="ru-RU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0: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mapLocal.insert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(0,[])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mapLocal.insert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(0,[])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[2])):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[0].append(8)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[1].append(8)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корректировка координаты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</a:t>
            </a:r>
          </a:p>
          <a:p>
            <a:pPr>
              <a:buSzPct val="100000"/>
            </a:pP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1: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)):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].append(8)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].append(8)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2: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mapLocal.append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([])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mapLocal.append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([])</a:t>
            </a:r>
          </a:p>
          <a:p>
            <a:pPr>
              <a:buSzPct val="100000"/>
            </a:pPr>
            <a:r>
              <a:rPr lang="ru-RU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[0])):</a:t>
            </a:r>
            <a:endParaRPr lang="ru-RU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-1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].append(8)</a:t>
            </a:r>
            <a:endParaRPr lang="ru-RU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-2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].append(8)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3: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for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range(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)):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].insert(0,8)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].insert(0,8)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корректировка координаты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27B1946-FA13-4E60-A3BA-425B2C8E2F92}"/>
              </a:ext>
            </a:extLst>
          </p:cNvPr>
          <p:cNvSpPr/>
          <p:nvPr/>
        </p:nvSpPr>
        <p:spPr>
          <a:xfrm>
            <a:off x="479376" y="1130421"/>
            <a:ext cx="5850342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Реализуем функцию расширения карты при выходе за пределы массива</a:t>
            </a:r>
            <a:r>
              <a:rPr lang="en-US" sz="2400" spc="-1" dirty="0">
                <a:latin typeface="Calibri"/>
                <a:ea typeface="Arial"/>
              </a:rPr>
              <a:t>.</a:t>
            </a:r>
            <a:r>
              <a:rPr lang="ru-RU" sz="2400" spc="-1" dirty="0">
                <a:latin typeface="Calibri"/>
                <a:ea typeface="Arial"/>
              </a:rPr>
              <a:t> Добавляем 2 строки или 2 столбца из «8».</a:t>
            </a:r>
            <a:endParaRPr lang="en-US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При направлении 0 и 3 координаты </a:t>
            </a:r>
            <a:r>
              <a:rPr lang="en-US" sz="2400" b="1" spc="-1" dirty="0" err="1">
                <a:latin typeface="Calibri"/>
                <a:ea typeface="Arial"/>
              </a:rPr>
              <a:t>xj</a:t>
            </a:r>
            <a:r>
              <a:rPr lang="en-US" sz="2400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и </a:t>
            </a:r>
            <a:r>
              <a:rPr lang="en-US" sz="2400" b="1" spc="-1" dirty="0" err="1">
                <a:latin typeface="Calibri"/>
                <a:ea typeface="Arial"/>
              </a:rPr>
              <a:t>yi</a:t>
            </a:r>
            <a:r>
              <a:rPr lang="en-US" sz="2400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становятся отрицательными после вызова </a:t>
            </a:r>
            <a:r>
              <a:rPr lang="en-US" sz="2400" b="1" spc="-1" dirty="0" err="1">
                <a:latin typeface="Calibri"/>
                <a:ea typeface="Arial"/>
              </a:rPr>
              <a:t>newCoordinates</a:t>
            </a:r>
            <a:r>
              <a:rPr lang="en-US" sz="2400" b="1" spc="-1" dirty="0">
                <a:latin typeface="Calibri"/>
                <a:ea typeface="Arial"/>
              </a:rPr>
              <a:t>()</a:t>
            </a:r>
            <a:r>
              <a:rPr lang="en-US" sz="2400" spc="-1" dirty="0">
                <a:latin typeface="Calibri"/>
                <a:ea typeface="Arial"/>
              </a:rPr>
              <a:t>. </a:t>
            </a:r>
            <a:r>
              <a:rPr lang="ru-RU" sz="2400" spc="-1" dirty="0">
                <a:latin typeface="Calibri"/>
                <a:ea typeface="Arial"/>
              </a:rPr>
              <a:t>Возвращаем их в положительное значение</a:t>
            </a:r>
            <a:endParaRPr lang="en-US" sz="2400" spc="-1" dirty="0">
              <a:latin typeface="Calibri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97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Пересчет координат (</a:t>
            </a:r>
            <a:r>
              <a:rPr lang="en-US" sz="3600" b="1" spc="-1" dirty="0" err="1">
                <a:solidFill>
                  <a:srgbClr val="99CC00"/>
                </a:solidFill>
                <a:latin typeface="Verdana"/>
                <a:ea typeface="Verdana"/>
              </a:rPr>
              <a:t>numpy</a:t>
            </a: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)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19D0DA-18C6-434C-9F66-FD419BEF4519}"/>
              </a:ext>
            </a:extLst>
          </p:cNvPr>
          <p:cNvSpPr/>
          <p:nvPr/>
        </p:nvSpPr>
        <p:spPr>
          <a:xfrm>
            <a:off x="6304276" y="1113709"/>
            <a:ext cx="5850342" cy="504753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import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numpy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as np</a:t>
            </a:r>
          </a:p>
          <a:p>
            <a:pPr>
              <a:buSzPct val="100000"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локальная карта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newRows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np.full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((3, 3), 8)</a:t>
            </a:r>
          </a:p>
          <a:p>
            <a:pPr>
              <a:buSzPct val="100000"/>
            </a:pP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[1][1] = 0</a:t>
            </a:r>
          </a:p>
          <a:p>
            <a:pPr>
              <a:buSzPct val="100000"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#---------------------------------------------</a:t>
            </a:r>
          </a:p>
          <a:p>
            <a:pPr>
              <a:buSzPct val="100000"/>
            </a:pP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добавление ячеек в локальную карту</a:t>
            </a:r>
          </a:p>
          <a:p>
            <a:pPr>
              <a:buSzPct val="1000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addCell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N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mapLocal.shape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[0]</a:t>
            </a:r>
            <a:endParaRPr lang="ru-RU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0:</a:t>
            </a:r>
            <a:b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</a:b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newRows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np.full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((2, N), 8)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две строки из 8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_[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newRows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корректировка координаты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</a:t>
            </a:r>
          </a:p>
          <a:p>
            <a:pPr>
              <a:buSzPct val="100000"/>
            </a:pP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1: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newColumns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np.full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((N,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2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), 8)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 два столбца из 8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np.c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_[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newColumns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2: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newRows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np.full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((2, N), 8)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две строки из 8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np.r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_[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newRows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3: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newColumns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np.full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((N,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2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), 8)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два столбца из 8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np.c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_[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newColumns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+= 2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корректировка координаты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27B1946-FA13-4E60-A3BA-425B2C8E2F92}"/>
              </a:ext>
            </a:extLst>
          </p:cNvPr>
          <p:cNvSpPr/>
          <p:nvPr/>
        </p:nvSpPr>
        <p:spPr>
          <a:xfrm>
            <a:off x="479376" y="1130421"/>
            <a:ext cx="5850342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Реализуем функцию расширения карты при выходе за пределы массива</a:t>
            </a:r>
            <a:r>
              <a:rPr lang="en-US" sz="2400" spc="-1" dirty="0">
                <a:latin typeface="Calibri"/>
                <a:ea typeface="Arial"/>
              </a:rPr>
              <a:t>.</a:t>
            </a:r>
            <a:r>
              <a:rPr lang="ru-RU" sz="2400" spc="-1" dirty="0">
                <a:latin typeface="Calibri"/>
                <a:ea typeface="Arial"/>
              </a:rPr>
              <a:t> Добавляем 2 строки или 2 столбца из «8».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Используем библиотеке </a:t>
            </a:r>
            <a:r>
              <a:rPr lang="en-US" sz="2400" b="1" spc="-1" dirty="0" err="1">
                <a:latin typeface="Calibri"/>
                <a:ea typeface="Arial"/>
              </a:rPr>
              <a:t>numpy</a:t>
            </a:r>
            <a:endParaRPr lang="en-US" sz="2400" b="1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latin typeface="Calibri"/>
                <a:ea typeface="Arial"/>
              </a:rPr>
              <a:t>При направлении 0 и 3 координаты </a:t>
            </a:r>
            <a:r>
              <a:rPr lang="en-US" sz="2400" b="1" spc="-1" dirty="0" err="1">
                <a:latin typeface="Calibri"/>
                <a:ea typeface="Arial"/>
              </a:rPr>
              <a:t>xj</a:t>
            </a:r>
            <a:r>
              <a:rPr lang="en-US" sz="2400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и </a:t>
            </a:r>
            <a:r>
              <a:rPr lang="en-US" sz="2400" b="1" spc="-1" dirty="0" err="1">
                <a:latin typeface="Calibri"/>
                <a:ea typeface="Arial"/>
              </a:rPr>
              <a:t>yi</a:t>
            </a:r>
            <a:r>
              <a:rPr lang="en-US" sz="2400" spc="-1" dirty="0">
                <a:latin typeface="Calibri"/>
                <a:ea typeface="Arial"/>
              </a:rPr>
              <a:t> </a:t>
            </a:r>
            <a:r>
              <a:rPr lang="ru-RU" sz="2400" spc="-1" dirty="0">
                <a:latin typeface="Calibri"/>
                <a:ea typeface="Arial"/>
              </a:rPr>
              <a:t>становятся отрицательными после вызова </a:t>
            </a:r>
            <a:r>
              <a:rPr lang="en-US" sz="2400" b="1" spc="-1" dirty="0" err="1">
                <a:latin typeface="Calibri"/>
                <a:ea typeface="Arial"/>
              </a:rPr>
              <a:t>newCoordinates</a:t>
            </a:r>
            <a:r>
              <a:rPr lang="en-US" sz="2400" b="1" spc="-1" dirty="0">
                <a:latin typeface="Calibri"/>
                <a:ea typeface="Arial"/>
              </a:rPr>
              <a:t>()</a:t>
            </a:r>
            <a:r>
              <a:rPr lang="en-US" sz="2400" spc="-1" dirty="0">
                <a:latin typeface="Calibri"/>
                <a:ea typeface="Arial"/>
              </a:rPr>
              <a:t>. </a:t>
            </a:r>
            <a:r>
              <a:rPr lang="ru-RU" sz="2400" spc="-1" dirty="0">
                <a:latin typeface="Calibri"/>
                <a:ea typeface="Arial"/>
              </a:rPr>
              <a:t>Возвращаем их в положительное значение</a:t>
            </a:r>
            <a:endParaRPr lang="en-US" sz="2400" spc="-1" dirty="0">
              <a:latin typeface="Calibri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867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0250D-3CB2-4FE5-A59D-C42EFD8B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7" y="980728"/>
            <a:ext cx="8424936" cy="5784148"/>
          </a:xfrm>
          <a:prstGeom prst="rect">
            <a:avLst/>
          </a:prstGeom>
        </p:spPr>
      </p:pic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Пересчет координат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3429000"/>
            <a:ext cx="1800200" cy="33123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1366362" y="2136713"/>
            <a:ext cx="4841534" cy="919401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Перемещение по направлению 0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Расширение массива восьмерками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847528" y="408190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858616" y="3453857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32455-E32A-43E5-A3EA-1C8CE44E56DC}"/>
              </a:ext>
            </a:extLst>
          </p:cNvPr>
          <p:cNvSpPr txBox="1"/>
          <p:nvPr/>
        </p:nvSpPr>
        <p:spPr>
          <a:xfrm>
            <a:off x="3863752" y="3369628"/>
            <a:ext cx="2376264" cy="112371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Координаты робота в массиве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(1, 1)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19D724-D524-4597-A8B1-491A79F9D41C}"/>
              </a:ext>
            </a:extLst>
          </p:cNvPr>
          <p:cNvSpPr/>
          <p:nvPr/>
        </p:nvSpPr>
        <p:spPr>
          <a:xfrm>
            <a:off x="2347410" y="4088294"/>
            <a:ext cx="792088" cy="74418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EFBA3E2-6CC1-411D-9CAC-675A4C558D09}"/>
              </a:ext>
            </a:extLst>
          </p:cNvPr>
          <p:cNvSpPr/>
          <p:nvPr/>
        </p:nvSpPr>
        <p:spPr>
          <a:xfrm>
            <a:off x="6362988" y="988560"/>
            <a:ext cx="5762088" cy="594008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Пересчет координат</a:t>
            </a:r>
            <a:endParaRPr lang="ru-RU" sz="20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newCoordinates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Координаты стали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1,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-1</a:t>
            </a:r>
          </a:p>
          <a:p>
            <a:pPr>
              <a:buSzPct val="100000"/>
            </a:pPr>
            <a:endParaRPr lang="ru-RU" sz="20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Расширении массива строками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из 8 в направлении 0 (вверх)</a:t>
            </a:r>
            <a:endParaRPr lang="ru-RU" sz="20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addCell</a:t>
            </a:r>
            <a:r>
              <a:rPr lang="en-US" sz="20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Координаты стали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1, </a:t>
            </a:r>
            <a:r>
              <a:rPr lang="ru-RU" sz="2000" dirty="0" err="1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ru-RU" sz="20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</a:t>
            </a: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0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5055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EBA5881-41B1-45D1-AD3E-8753C9033AD8}"/>
              </a:ext>
            </a:extLst>
          </p:cNvPr>
          <p:cNvSpPr/>
          <p:nvPr/>
        </p:nvSpPr>
        <p:spPr>
          <a:xfrm>
            <a:off x="838080" y="1124744"/>
            <a:ext cx="11178934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перерисовка локальной карты </a:t>
            </a:r>
          </a:p>
          <a:p>
            <a:pPr>
              <a:buSzPct val="100000"/>
            </a:pP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redrawMap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пересчет локальных координат в массиве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newCoordinates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расширяем массив локальной карты, если вышли за границу</a:t>
            </a:r>
          </a:p>
          <a:p>
            <a:pPr>
              <a:buSzPct val="100000"/>
            </a:pPr>
            <a:r>
              <a:rPr lang="ru-RU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&lt; 0)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or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&gt;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[0])-1)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or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&gt;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len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)-1)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or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(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&lt; 0):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addCell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endParaRPr lang="en-US" sz="15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ru-RU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][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0 </a:t>
            </a:r>
            <a:r>
              <a:rPr lang="en-US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записываем в центр новой ячейки 0</a:t>
            </a:r>
            <a:endParaRPr lang="en-US" sz="15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[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 </a:t>
            </a:r>
            <a:r>
              <a:rPr lang="en-US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 с сенсоров</a:t>
            </a:r>
            <a:endParaRPr lang="en-US" sz="15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5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записываем показания в массив в зависимости от направления робота </a:t>
            </a:r>
          </a:p>
          <a:p>
            <a:pPr>
              <a:buSzPct val="100000"/>
            </a:pPr>
            <a:r>
              <a:rPr lang="ru-RU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0: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([f, r, -1, l])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1: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([l, f, r, -1])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== 2: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([-1, l, f, r])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500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else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:</a:t>
            </a:r>
          </a:p>
          <a:p>
            <a:pPr>
              <a:buSzPct val="100000"/>
            </a:pP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sz="15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5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([r, -1, l, f])</a:t>
            </a: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Перерисовка карты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AB597-0650-4AEE-8141-A619F6E18E2F}"/>
              </a:ext>
            </a:extLst>
          </p:cNvPr>
          <p:cNvSpPr txBox="1"/>
          <p:nvPr/>
        </p:nvSpPr>
        <p:spPr>
          <a:xfrm>
            <a:off x="6384032" y="1268760"/>
            <a:ext cx="5464590" cy="102155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Пересчет координат можно вызывать в функции перерисовки карты, т.к. оба действия будем выполнять после перемещения в следующий сектор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2B0CC066-8B5C-4257-94B5-9BC0E32FACD4}"/>
              </a:ext>
            </a:extLst>
          </p:cNvPr>
          <p:cNvCxnSpPr>
            <a:stCxn id="22" idx="1"/>
          </p:cNvCxnSpPr>
          <p:nvPr/>
        </p:nvCxnSpPr>
        <p:spPr>
          <a:xfrm rot="10800000" flipV="1">
            <a:off x="3143672" y="1779538"/>
            <a:ext cx="3240360" cy="425326"/>
          </a:xfrm>
          <a:prstGeom prst="bentConnector3">
            <a:avLst>
              <a:gd name="adj1" fmla="val 10211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84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D0250D-3CB2-4FE5-A59D-C42EFD8BA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97" y="980728"/>
            <a:ext cx="8424936" cy="5784148"/>
          </a:xfrm>
          <a:prstGeom prst="rect">
            <a:avLst/>
          </a:prstGeom>
        </p:spPr>
      </p:pic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3490552"/>
            <a:ext cx="1800200" cy="32508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1005317" y="2474878"/>
            <a:ext cx="3484622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замер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E7B94D-B7D9-41D1-926B-C989649A329C}"/>
              </a:ext>
            </a:extLst>
          </p:cNvPr>
          <p:cNvSpPr/>
          <p:nvPr/>
        </p:nvSpPr>
        <p:spPr>
          <a:xfrm>
            <a:off x="1864978" y="410130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579DF4E2-002B-4B13-810C-B64111055746}"/>
              </a:ext>
            </a:extLst>
          </p:cNvPr>
          <p:cNvSpPr/>
          <p:nvPr/>
        </p:nvSpPr>
        <p:spPr>
          <a:xfrm>
            <a:off x="1847528" y="3482721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506CAF4-416D-4200-A459-74718BAF7492}"/>
              </a:ext>
            </a:extLst>
          </p:cNvPr>
          <p:cNvSpPr/>
          <p:nvPr/>
        </p:nvSpPr>
        <p:spPr>
          <a:xfrm>
            <a:off x="6168008" y="980728"/>
            <a:ext cx="5762088" cy="59093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lIns="18000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ct val="100000"/>
            </a:pP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ru-RU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запись в карту (первый замер)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([f,r,-1,l])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поворот на 90 градусов вправо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89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запись в карту (второй замер)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([l,f,r,-1])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поворот на 90 градусов влево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-89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проезд вперед 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runGyro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(50,40) 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Перерисовка карты (третий замер)</a:t>
            </a:r>
            <a:endParaRPr lang="ru-RU" sz="18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redrawMap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26</a:t>
            </a:fld>
            <a:endParaRPr lang="ru-RU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203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ППР с отрисовкой карты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8FF2F5-1800-4776-9AF4-6072904DCE25}"/>
              </a:ext>
            </a:extLst>
          </p:cNvPr>
          <p:cNvSpPr/>
          <p:nvPr/>
        </p:nvSpPr>
        <p:spPr>
          <a:xfrm>
            <a:off x="834596" y="1124744"/>
            <a:ext cx="7418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ППР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c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корректировкой и отрисовкой локальной карты</a:t>
            </a:r>
          </a:p>
          <a:p>
            <a:pPr lvl="0">
              <a:buSzPct val="100000"/>
            </a:pP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def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ppr():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global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angle  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while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True: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right() &gt; 30: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(89)      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angle += 89</a:t>
            </a:r>
            <a:endParaRPr lang="ru-RU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newDirection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новое направление робота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runGyro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(60, 40)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redrawMap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 перерисовка локальной карты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elif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forward() &gt; 30: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runGyro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(60, 40)</a:t>
            </a:r>
          </a:p>
          <a:p>
            <a:pPr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redrawMap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перерисовка локальной карты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else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: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(-89)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angle -= 89</a:t>
            </a: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en-US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newDirection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новое направление робота</a:t>
            </a: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r>
              <a:rPr lang="ru-RU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    correct()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B4707-E04C-4491-BFC9-95919DE0D5A1}"/>
              </a:ext>
            </a:extLst>
          </p:cNvPr>
          <p:cNvSpPr txBox="1"/>
          <p:nvPr/>
        </p:nvSpPr>
        <p:spPr>
          <a:xfrm>
            <a:off x="5951984" y="1916832"/>
            <a:ext cx="5464590" cy="715089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корректировки движения смотрите презентацию «05. Методы корректировки при перемещениях»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36C20B9-C19F-4B56-81FF-FA391490AA98}"/>
              </a:ext>
            </a:extLst>
          </p:cNvPr>
          <p:cNvCxnSpPr>
            <a:cxnSpLocks/>
          </p:cNvCxnSpPr>
          <p:nvPr/>
        </p:nvCxnSpPr>
        <p:spPr>
          <a:xfrm>
            <a:off x="1775520" y="3356992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1440F3-8905-4FFC-B483-2A9A43726C88}"/>
              </a:ext>
            </a:extLst>
          </p:cNvPr>
          <p:cNvCxnSpPr>
            <a:cxnSpLocks/>
          </p:cNvCxnSpPr>
          <p:nvPr/>
        </p:nvCxnSpPr>
        <p:spPr>
          <a:xfrm>
            <a:off x="1775520" y="3933056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3EEEEC6-9C35-44E7-BCD9-90F3DD044D42}"/>
              </a:ext>
            </a:extLst>
          </p:cNvPr>
          <p:cNvCxnSpPr>
            <a:cxnSpLocks/>
          </p:cNvCxnSpPr>
          <p:nvPr/>
        </p:nvCxnSpPr>
        <p:spPr>
          <a:xfrm>
            <a:off x="1775520" y="4725144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AFB70A4-75C2-4E67-9792-19643ED093BB}"/>
              </a:ext>
            </a:extLst>
          </p:cNvPr>
          <p:cNvCxnSpPr>
            <a:cxnSpLocks/>
          </p:cNvCxnSpPr>
          <p:nvPr/>
        </p:nvCxnSpPr>
        <p:spPr>
          <a:xfrm>
            <a:off x="1775520" y="5805264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Основная программа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8FF2F5-1800-4776-9AF4-6072904DCE25}"/>
              </a:ext>
            </a:extLst>
          </p:cNvPr>
          <p:cNvSpPr/>
          <p:nvPr/>
        </p:nvSpPr>
        <p:spPr>
          <a:xfrm>
            <a:off x="838080" y="1196752"/>
            <a:ext cx="9149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Объявление локальной карты</a:t>
            </a:r>
            <a:endParaRPr lang="ru-RU" sz="18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 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[8,8,8],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[8,0,8],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</a:t>
            </a:r>
          </a:p>
          <a:p>
            <a:pPr>
              <a:buSzPct val="100000"/>
            </a:pP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    </a:t>
            </a:r>
            <a:r>
              <a:rPr lang="ru-RU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]</a:t>
            </a:r>
            <a:endParaRPr lang="ru-RU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Х</a:t>
            </a:r>
            <a:endParaRPr lang="en-US" sz="18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18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</a:t>
            </a: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dirLocal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0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направление робота в карте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#-----------------------------------------------------</a:t>
            </a:r>
          </a:p>
          <a:p>
            <a:pPr>
              <a:buSzPct val="100000"/>
            </a:pPr>
            <a:endParaRPr lang="en-US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([f,r,-1,l])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запись в карту (первый замер)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89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  <a:r>
              <a:rPr lang="ru-RU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 </a:t>
            </a:r>
            <a:r>
              <a:rPr lang="ru-RU" sz="18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поворот на 90 градусов вправо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l,f,r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]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readDataSensors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чтение данных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writeToLocalMap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([l,f,r,-1])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запись в карту (второй замер)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rotateGyro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-89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# </a:t>
            </a:r>
            <a:r>
              <a:rPr lang="ru-RU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поворот на 90 градусов влево</a:t>
            </a:r>
            <a:endParaRPr lang="ru-RU" sz="1800" dirty="0">
              <a:solidFill>
                <a:schemeClr val="tx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dirty="0"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ppr()</a:t>
            </a:r>
            <a:endParaRPr lang="en-US" sz="1800" dirty="0"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BE82F-595A-484E-8D13-B26CB44ED43A}"/>
              </a:ext>
            </a:extLst>
          </p:cNvPr>
          <p:cNvSpPr txBox="1"/>
          <p:nvPr/>
        </p:nvSpPr>
        <p:spPr>
          <a:xfrm>
            <a:off x="6528048" y="1340768"/>
            <a:ext cx="5464590" cy="194095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полноценной работы программы необходимы функции поворота, движения, расчета абсолютного угла по таймерам, правильное переопределение методов, объектов моторов и датчиков. Данная часть кода относится только к построению локальной карты 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22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970E4B-EE40-41A6-9713-23DEC29D8E6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364774" y="2655936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9416" y="369088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Направления робота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186011"/>
            <a:ext cx="10802536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000000"/>
                </a:solidFill>
                <a:latin typeface="Calibri"/>
              </a:rPr>
              <a:t>Определим направления робота в локальных координатах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F105BE-C3E8-4D76-87B3-79E8BE5B0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636912"/>
            <a:ext cx="2475310" cy="28083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C9462E-273B-4C8F-A395-992A8E240CC8}"/>
              </a:ext>
            </a:extLst>
          </p:cNvPr>
          <p:cNvSpPr/>
          <p:nvPr/>
        </p:nvSpPr>
        <p:spPr>
          <a:xfrm>
            <a:off x="5482112" y="1988840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0</a:t>
            </a:r>
            <a:endParaRPr lang="ru-RU" sz="4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F722B-DD5A-40E7-8DA5-AA2212AD0299}"/>
              </a:ext>
            </a:extLst>
          </p:cNvPr>
          <p:cNvSpPr/>
          <p:nvPr/>
        </p:nvSpPr>
        <p:spPr>
          <a:xfrm>
            <a:off x="6915126" y="3656347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1</a:t>
            </a:r>
            <a:endParaRPr lang="ru-RU" sz="4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3663C9-8C05-4470-B932-EDAFF8F5039C}"/>
              </a:ext>
            </a:extLst>
          </p:cNvPr>
          <p:cNvSpPr/>
          <p:nvPr/>
        </p:nvSpPr>
        <p:spPr>
          <a:xfrm>
            <a:off x="5482112" y="5060503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2</a:t>
            </a:r>
            <a:endParaRPr lang="ru-RU" sz="4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6BEB82-7236-43C9-9492-7973A4440231}"/>
              </a:ext>
            </a:extLst>
          </p:cNvPr>
          <p:cNvSpPr/>
          <p:nvPr/>
        </p:nvSpPr>
        <p:spPr>
          <a:xfrm>
            <a:off x="3931844" y="3656347"/>
            <a:ext cx="469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1" dirty="0">
                <a:solidFill>
                  <a:srgbClr val="000000"/>
                </a:solidFill>
                <a:latin typeface="Calibri"/>
              </a:rPr>
              <a:t>3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451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2EC9CA-C90B-4B20-A0A8-74C5A56371BB}"/>
              </a:ext>
            </a:extLst>
          </p:cNvPr>
          <p:cNvSpPr/>
          <p:nvPr/>
        </p:nvSpPr>
        <p:spPr>
          <a:xfrm>
            <a:off x="3143672" y="4077072"/>
            <a:ext cx="27363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  <a:ea typeface="Arial"/>
              </a:rPr>
              <a:t>Начальное направления робота в полигоне на север - 0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Карта: задание массива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8176B3C-2A4C-48FE-A70F-295CA0DE8F75}"/>
              </a:ext>
            </a:extLst>
          </p:cNvPr>
          <p:cNvSpPr/>
          <p:nvPr/>
        </p:nvSpPr>
        <p:spPr>
          <a:xfrm>
            <a:off x="1847528" y="916552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8    1    8    1    8    1    8    1    8    1    8    1    8 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3651514C-484E-48A8-8CFE-979ED0C8C113}"/>
              </a:ext>
            </a:extLst>
          </p:cNvPr>
          <p:cNvSpPr/>
          <p:nvPr/>
        </p:nvSpPr>
        <p:spPr>
          <a:xfrm>
            <a:off x="1847528" y="1544598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217434EC-2E8D-4750-A4DF-228DC9D6F198}"/>
              </a:ext>
            </a:extLst>
          </p:cNvPr>
          <p:cNvSpPr/>
          <p:nvPr/>
        </p:nvSpPr>
        <p:spPr>
          <a:xfrm>
            <a:off x="1847528" y="218456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8    0    8    1    8    0    8    1    8    0    8    0    8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ACFB5F1-B1D2-478B-A19F-A15F882024B6}"/>
              </a:ext>
            </a:extLst>
          </p:cNvPr>
          <p:cNvSpPr/>
          <p:nvPr/>
        </p:nvSpPr>
        <p:spPr>
          <a:xfrm>
            <a:off x="1866082" y="285794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1    0    1    8    1    0    1    8    1    0    0    0    1 </a:t>
            </a: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E55C531C-C502-4273-B9E7-D9715B1A6CA8}"/>
              </a:ext>
            </a:extLst>
          </p:cNvPr>
          <p:cNvSpPr/>
          <p:nvPr/>
        </p:nvSpPr>
        <p:spPr>
          <a:xfrm>
            <a:off x="1866082" y="348599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8    0    8    1    8    0    8    1    8    1    8    0    8 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EF048140-2C8D-4776-9771-99E72CB37F04}"/>
              </a:ext>
            </a:extLst>
          </p:cNvPr>
          <p:cNvSpPr/>
          <p:nvPr/>
        </p:nvSpPr>
        <p:spPr>
          <a:xfrm>
            <a:off x="1866082" y="4125960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8    0    8    1    8    0    8    1    8    0    8    1    8 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 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0    0    0    1 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</a:t>
            </a: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8    1    8    1    8    1    8    1    8 </a:t>
            </a:r>
          </a:p>
        </p:txBody>
      </p:sp>
    </p:spTree>
    <p:extLst>
      <p:ext uri="{BB962C8B-B14F-4D97-AF65-F5344CB8AC3E}">
        <p14:creationId xmlns:p14="http://schemas.microsoft.com/office/powerpoint/2010/main" val="391492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8176B3C-2A4C-48FE-A70F-295CA0DE8F75}"/>
              </a:ext>
            </a:extLst>
          </p:cNvPr>
          <p:cNvSpPr/>
          <p:nvPr/>
        </p:nvSpPr>
        <p:spPr>
          <a:xfrm>
            <a:off x="1847528" y="916552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8    1    8    1    8    1    8    1    8    1    8    1    8 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3651514C-484E-48A8-8CFE-979ED0C8C113}"/>
              </a:ext>
            </a:extLst>
          </p:cNvPr>
          <p:cNvSpPr/>
          <p:nvPr/>
        </p:nvSpPr>
        <p:spPr>
          <a:xfrm>
            <a:off x="1847528" y="1544598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217434EC-2E8D-4750-A4DF-228DC9D6F198}"/>
              </a:ext>
            </a:extLst>
          </p:cNvPr>
          <p:cNvSpPr/>
          <p:nvPr/>
        </p:nvSpPr>
        <p:spPr>
          <a:xfrm>
            <a:off x="1847528" y="218456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8    0    8    1    8    0    8    1    8    0    8    0    8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ACFB5F1-B1D2-478B-A19F-A15F882024B6}"/>
              </a:ext>
            </a:extLst>
          </p:cNvPr>
          <p:cNvSpPr/>
          <p:nvPr/>
        </p:nvSpPr>
        <p:spPr>
          <a:xfrm>
            <a:off x="1866082" y="285794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1    0    1    8    1    0    1    8    1    0    0    0    1 </a:t>
            </a: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E55C531C-C502-4273-B9E7-D9715B1A6CA8}"/>
              </a:ext>
            </a:extLst>
          </p:cNvPr>
          <p:cNvSpPr/>
          <p:nvPr/>
        </p:nvSpPr>
        <p:spPr>
          <a:xfrm>
            <a:off x="1866082" y="348599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8    0    8    1    8    0    8    1    8    1    8    0    8 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EF048140-2C8D-4776-9771-99E72CB37F04}"/>
              </a:ext>
            </a:extLst>
          </p:cNvPr>
          <p:cNvSpPr/>
          <p:nvPr/>
        </p:nvSpPr>
        <p:spPr>
          <a:xfrm>
            <a:off x="1866082" y="4125960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8    0    8    1    8    0    8    1    8    0    8    1    8 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0    0    0    1 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</a:t>
            </a: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8    1    8    1    8    1    8    1    8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DA69FA-BB7A-4457-BBB2-84549FE23287}"/>
              </a:ext>
            </a:extLst>
          </p:cNvPr>
          <p:cNvSpPr/>
          <p:nvPr/>
        </p:nvSpPr>
        <p:spPr>
          <a:xfrm>
            <a:off x="1847528" y="964672"/>
            <a:ext cx="432048" cy="57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2955EE-81E9-4D34-9C9C-3FFB4318C36A}"/>
              </a:ext>
            </a:extLst>
          </p:cNvPr>
          <p:cNvSpPr/>
          <p:nvPr/>
        </p:nvSpPr>
        <p:spPr>
          <a:xfrm>
            <a:off x="2399566" y="1181419"/>
            <a:ext cx="1859689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9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Неизвестный</a:t>
            </a:r>
          </a:p>
          <a:p>
            <a:pPr algn="ctr"/>
            <a:r>
              <a:rPr lang="ru-RU" sz="2000" spc="-1" dirty="0">
                <a:solidFill>
                  <a:srgbClr val="000000"/>
                </a:solidFill>
                <a:latin typeface="Calibri"/>
              </a:rPr>
              <a:t>элемент карты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0A70ACA-22F3-45B9-A9EC-71E04D38ACCD}"/>
              </a:ext>
            </a:extLst>
          </p:cNvPr>
          <p:cNvSpPr/>
          <p:nvPr/>
        </p:nvSpPr>
        <p:spPr>
          <a:xfrm>
            <a:off x="1847528" y="2909398"/>
            <a:ext cx="432048" cy="57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6BF2BE0-5738-496E-9996-A0E820861C81}"/>
              </a:ext>
            </a:extLst>
          </p:cNvPr>
          <p:cNvSpPr/>
          <p:nvPr/>
        </p:nvSpPr>
        <p:spPr>
          <a:xfrm>
            <a:off x="340781" y="2811476"/>
            <a:ext cx="1366731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Стена</a:t>
            </a:r>
            <a:endParaRPr lang="ru-RU" sz="3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7D5AEAA-12E7-40B4-8815-80977676E239}"/>
              </a:ext>
            </a:extLst>
          </p:cNvPr>
          <p:cNvSpPr/>
          <p:nvPr/>
        </p:nvSpPr>
        <p:spPr>
          <a:xfrm>
            <a:off x="2495600" y="3536090"/>
            <a:ext cx="432048" cy="579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1173E6C-B29B-49F6-B34D-E43494C60BDD}"/>
              </a:ext>
            </a:extLst>
          </p:cNvPr>
          <p:cNvSpPr/>
          <p:nvPr/>
        </p:nvSpPr>
        <p:spPr>
          <a:xfrm>
            <a:off x="3037707" y="3229844"/>
            <a:ext cx="1314843" cy="11918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9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spc="-1" dirty="0">
                <a:solidFill>
                  <a:srgbClr val="000000"/>
                </a:solidFill>
                <a:latin typeface="Calibri"/>
                <a:ea typeface="Arial"/>
              </a:rPr>
              <a:t>Нет</a:t>
            </a:r>
          </a:p>
          <a:p>
            <a:pPr algn="ctr"/>
            <a:r>
              <a:rPr lang="ru-RU" sz="3200" spc="-1" dirty="0">
                <a:solidFill>
                  <a:srgbClr val="000000"/>
                </a:solidFill>
                <a:latin typeface="Calibri"/>
                <a:ea typeface="Arial"/>
              </a:rPr>
              <a:t>стены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445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8176B3C-2A4C-48FE-A70F-295CA0DE8F75}"/>
              </a:ext>
            </a:extLst>
          </p:cNvPr>
          <p:cNvSpPr/>
          <p:nvPr/>
        </p:nvSpPr>
        <p:spPr>
          <a:xfrm>
            <a:off x="1847528" y="916552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8    1    8    1    8    1    8    1    8    1    8    1    8 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3651514C-484E-48A8-8CFE-979ED0C8C113}"/>
              </a:ext>
            </a:extLst>
          </p:cNvPr>
          <p:cNvSpPr/>
          <p:nvPr/>
        </p:nvSpPr>
        <p:spPr>
          <a:xfrm>
            <a:off x="1847528" y="1544598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217434EC-2E8D-4750-A4DF-228DC9D6F198}"/>
              </a:ext>
            </a:extLst>
          </p:cNvPr>
          <p:cNvSpPr/>
          <p:nvPr/>
        </p:nvSpPr>
        <p:spPr>
          <a:xfrm>
            <a:off x="1847528" y="218456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0    8    1    8    0    8    1    8    0    8    0    8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ACFB5F1-B1D2-478B-A19F-A15F882024B6}"/>
              </a:ext>
            </a:extLst>
          </p:cNvPr>
          <p:cNvSpPr/>
          <p:nvPr/>
        </p:nvSpPr>
        <p:spPr>
          <a:xfrm>
            <a:off x="1866082" y="285794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1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0    1    8    1    0    1    8    1    0    0    0    1 </a:t>
            </a: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E55C531C-C502-4273-B9E7-D9715B1A6CA8}"/>
              </a:ext>
            </a:extLst>
          </p:cNvPr>
          <p:cNvSpPr/>
          <p:nvPr/>
        </p:nvSpPr>
        <p:spPr>
          <a:xfrm>
            <a:off x="1866082" y="348599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0    8    1    8    0    8    1    8    1    8    0    8 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EF048140-2C8D-4776-9771-99E72CB37F04}"/>
              </a:ext>
            </a:extLst>
          </p:cNvPr>
          <p:cNvSpPr/>
          <p:nvPr/>
        </p:nvSpPr>
        <p:spPr>
          <a:xfrm>
            <a:off x="1866082" y="4125960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 </a:t>
            </a:r>
            <a:r>
              <a:rPr lang="ru-RU" sz="3700" b="1" spc="-1" dirty="0">
                <a:latin typeface="Calibri"/>
                <a:ea typeface="Arial"/>
              </a:rPr>
              <a:t>   0    8    1    8    0    8    1    8    0    8    1    8 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0    0    0    1 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</a:t>
            </a: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8    1    8    1    8    1    8    1    8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3143672" y="2204864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2BDFA-61D0-49E5-8FAE-BB04458BD580}"/>
              </a:ext>
            </a:extLst>
          </p:cNvPr>
          <p:cNvSpPr txBox="1"/>
          <p:nvPr/>
        </p:nvSpPr>
        <p:spPr>
          <a:xfrm>
            <a:off x="2309996" y="1196752"/>
            <a:ext cx="3534623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стеллаж</a:t>
            </a:r>
          </a:p>
        </p:txBody>
      </p:sp>
    </p:spTree>
    <p:extLst>
      <p:ext uri="{BB962C8B-B14F-4D97-AF65-F5344CB8AC3E}">
        <p14:creationId xmlns:p14="http://schemas.microsoft.com/office/powerpoint/2010/main" val="202134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E8176B3C-2A4C-48FE-A70F-295CA0DE8F75}"/>
              </a:ext>
            </a:extLst>
          </p:cNvPr>
          <p:cNvSpPr/>
          <p:nvPr/>
        </p:nvSpPr>
        <p:spPr>
          <a:xfrm>
            <a:off x="1847528" y="916552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8    1    8    1    8    1    8    1    8    1    8    1    8 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3651514C-484E-48A8-8CFE-979ED0C8C113}"/>
              </a:ext>
            </a:extLst>
          </p:cNvPr>
          <p:cNvSpPr/>
          <p:nvPr/>
        </p:nvSpPr>
        <p:spPr>
          <a:xfrm>
            <a:off x="1847528" y="1544598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217434EC-2E8D-4750-A4DF-228DC9D6F198}"/>
              </a:ext>
            </a:extLst>
          </p:cNvPr>
          <p:cNvSpPr/>
          <p:nvPr/>
        </p:nvSpPr>
        <p:spPr>
          <a:xfrm>
            <a:off x="1847528" y="218456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0    8    1    8    0    8    1    8    0    8    0    8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ACFB5F1-B1D2-478B-A19F-A15F882024B6}"/>
              </a:ext>
            </a:extLst>
          </p:cNvPr>
          <p:cNvSpPr/>
          <p:nvPr/>
        </p:nvSpPr>
        <p:spPr>
          <a:xfrm>
            <a:off x="1866082" y="285794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1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0    1    8    1    0    1    8    1    0    0    0    1 </a:t>
            </a: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E55C531C-C502-4273-B9E7-D9715B1A6CA8}"/>
              </a:ext>
            </a:extLst>
          </p:cNvPr>
          <p:cNvSpPr/>
          <p:nvPr/>
        </p:nvSpPr>
        <p:spPr>
          <a:xfrm>
            <a:off x="1866082" y="348599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0    8    1    8    0    8    1    8    1    8    0    8 </a:t>
            </a: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EF048140-2C8D-4776-9771-99E72CB37F04}"/>
              </a:ext>
            </a:extLst>
          </p:cNvPr>
          <p:cNvSpPr/>
          <p:nvPr/>
        </p:nvSpPr>
        <p:spPr>
          <a:xfrm>
            <a:off x="1866082" y="4125960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1    0    0    0    0    0    0    0    0    0    1    0    1 </a:t>
            </a: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0    8    1    8    0    8    1    8    0    8    1    8 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1    0    1    8    1    0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3700" b="1" spc="-1" dirty="0">
                <a:solidFill>
                  <a:srgbClr val="000000"/>
                </a:solidFill>
                <a:latin typeface="Calibri"/>
                <a:ea typeface="Arial"/>
              </a:rPr>
              <a:t>0    </a:t>
            </a: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0    0    0    1 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8    1    8    </a:t>
            </a:r>
            <a:r>
              <a:rPr lang="en-US" sz="3700" b="1" spc="-1" dirty="0">
                <a:latin typeface="Calibri"/>
                <a:ea typeface="Arial"/>
              </a:rPr>
              <a:t>8</a:t>
            </a:r>
            <a:r>
              <a:rPr lang="ru-RU" sz="3700" b="1" spc="-1" dirty="0">
                <a:latin typeface="Calibri"/>
                <a:ea typeface="Arial"/>
              </a:rPr>
              <a:t>    8    1    8    1    8    1    8    1    8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4786226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41196-814E-4979-A207-D347DE940496}"/>
              </a:ext>
            </a:extLst>
          </p:cNvPr>
          <p:cNvSpPr txBox="1"/>
          <p:nvPr/>
        </p:nvSpPr>
        <p:spPr>
          <a:xfrm>
            <a:off x="661287" y="3789040"/>
            <a:ext cx="4253390" cy="8512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53364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6280" y="6376688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Карта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4D9C3-2020-4D04-89D1-5EFD416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84665"/>
            <a:ext cx="8799530" cy="5756703"/>
          </a:xfrm>
          <a:prstGeom prst="rect">
            <a:avLst/>
          </a:prstGeom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702DF428-E063-429E-9A91-E98544236052}"/>
              </a:ext>
            </a:extLst>
          </p:cNvPr>
          <p:cNvSpPr/>
          <p:nvPr/>
        </p:nvSpPr>
        <p:spPr>
          <a:xfrm>
            <a:off x="1864978" y="4787143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65A9C85A-6DA0-4D3F-AB3B-9B058E297861}"/>
              </a:ext>
            </a:extLst>
          </p:cNvPr>
          <p:cNvSpPr/>
          <p:nvPr/>
        </p:nvSpPr>
        <p:spPr>
          <a:xfrm>
            <a:off x="1883532" y="5460529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solidFill>
                  <a:srgbClr val="000000"/>
                </a:solidFill>
                <a:latin typeface="Calibri"/>
                <a:ea typeface="Arial"/>
              </a:rPr>
              <a:t>8    0    8</a:t>
            </a: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1B63193F-95E6-48DB-A665-BD96953CBD2F}"/>
              </a:ext>
            </a:extLst>
          </p:cNvPr>
          <p:cNvSpPr/>
          <p:nvPr/>
        </p:nvSpPr>
        <p:spPr>
          <a:xfrm>
            <a:off x="1883532" y="6088575"/>
            <a:ext cx="8424936" cy="6602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700" b="1" spc="-1" dirty="0">
                <a:latin typeface="Calibri"/>
                <a:ea typeface="Arial"/>
              </a:rPr>
              <a:t>8    8    8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42A9B-3A44-407E-BDBC-4F5129B2A92D}"/>
              </a:ext>
            </a:extLst>
          </p:cNvPr>
          <p:cNvSpPr/>
          <p:nvPr/>
        </p:nvSpPr>
        <p:spPr>
          <a:xfrm>
            <a:off x="1847528" y="4786226"/>
            <a:ext cx="1800200" cy="195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D273D-279C-4CE9-A0A2-99CAA220EF5A}"/>
              </a:ext>
            </a:extLst>
          </p:cNvPr>
          <p:cNvSpPr txBox="1"/>
          <p:nvPr/>
        </p:nvSpPr>
        <p:spPr>
          <a:xfrm>
            <a:off x="703418" y="2708920"/>
            <a:ext cx="4334100" cy="194095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Начальная карта</a:t>
            </a:r>
          </a:p>
          <a:p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Координаты робота в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массиве (1, 1)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926F73-76C2-4277-A125-F7B0B671811B}"/>
              </a:ext>
            </a:extLst>
          </p:cNvPr>
          <p:cNvSpPr/>
          <p:nvPr/>
        </p:nvSpPr>
        <p:spPr>
          <a:xfrm>
            <a:off x="2351584" y="5376606"/>
            <a:ext cx="792088" cy="74418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E1294E-D879-4C9D-9195-3E27D71C6B4C}"/>
              </a:ext>
            </a:extLst>
          </p:cNvPr>
          <p:cNvSpPr/>
          <p:nvPr/>
        </p:nvSpPr>
        <p:spPr>
          <a:xfrm>
            <a:off x="5450162" y="1011984"/>
            <a:ext cx="5762088" cy="600164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 lvl="0">
              <a:buSzPct val="100000"/>
            </a:pP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Объявление локальной карты</a:t>
            </a:r>
            <a:endParaRPr lang="ru-RU" sz="2400" b="1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4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mapLocal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[ </a:t>
            </a:r>
          </a:p>
          <a:p>
            <a:pPr>
              <a:buSzPct val="100000"/>
            </a:pP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[8,8,8],</a:t>
            </a:r>
          </a:p>
          <a:p>
            <a:pPr>
              <a:buSzPct val="100000"/>
            </a:pP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[8,0,8],</a:t>
            </a:r>
          </a:p>
          <a:p>
            <a:pPr>
              <a:buSzPct val="100000"/>
            </a:pP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	</a:t>
            </a:r>
            <a:r>
              <a:rPr lang="ru-RU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[8,8,8]</a:t>
            </a:r>
          </a:p>
          <a:p>
            <a:pPr>
              <a:buSzPct val="100000"/>
            </a:pP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	    </a:t>
            </a:r>
            <a:r>
              <a:rPr lang="ru-RU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]</a:t>
            </a:r>
            <a:endParaRPr lang="ru-RU" sz="24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4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xj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Х</a:t>
            </a:r>
            <a:endParaRPr lang="en-US" sz="2400" dirty="0">
              <a:solidFill>
                <a:schemeClr val="dk1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r>
              <a:rPr lang="en-US" sz="2400" dirty="0" err="1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yi</a:t>
            </a:r>
            <a:r>
              <a:rPr lang="en-US" sz="2400" dirty="0">
                <a:solidFill>
                  <a:schemeClr val="dk1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 = 1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#</a:t>
            </a:r>
            <a:r>
              <a:rPr lang="ru-RU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начальная координата </a:t>
            </a:r>
            <a:r>
              <a:rPr lang="en-US" sz="2400" dirty="0">
                <a:solidFill>
                  <a:srgbClr val="00B050"/>
                </a:solidFill>
                <a:latin typeface="Courier New" panose="02070309020205020404" pitchFamily="49" charset="0"/>
                <a:ea typeface="Microsoft YaHei" panose="020B0503020204020204" pitchFamily="34" charset="-122"/>
                <a:cs typeface="Courier New" panose="02070309020205020404" pitchFamily="49" charset="0"/>
                <a:sym typeface="Trebuchet MS"/>
              </a:rPr>
              <a:t>Y</a:t>
            </a:r>
          </a:p>
          <a:p>
            <a:pPr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  <a:p>
            <a:pPr>
              <a:buSzPct val="100000"/>
            </a:pPr>
            <a:endParaRPr lang="en-US" sz="2400" dirty="0">
              <a:solidFill>
                <a:srgbClr val="00B050"/>
              </a:solidFill>
              <a:latin typeface="Courier New" panose="02070309020205020404" pitchFamily="49" charset="0"/>
              <a:ea typeface="Microsoft YaHei" panose="020B0503020204020204" pitchFamily="34" charset="-122"/>
              <a:cs typeface="Courier New" panose="02070309020205020404" pitchFamily="49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769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45174</TotalTime>
  <Words>2596</Words>
  <Application>Microsoft Office PowerPoint</Application>
  <PresentationFormat>Широкоэкранный</PresentationFormat>
  <Paragraphs>418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Times New Roman</vt:lpstr>
      <vt:lpstr>Verdana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действия Алгоритмические структуры</dc:title>
  <dc:subject/>
  <dc:creator>Анастасия Мерецкая</dc:creator>
  <dc:description/>
  <cp:lastModifiedBy>Ilya Shirokolobov</cp:lastModifiedBy>
  <cp:revision>174</cp:revision>
  <dcterms:created xsi:type="dcterms:W3CDTF">2019-08-14T07:24:59Z</dcterms:created>
  <dcterms:modified xsi:type="dcterms:W3CDTF">2022-06-27T02:17:21Z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