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4"/>
  </p:notesMasterIdLst>
  <p:sldIdLst>
    <p:sldId id="256" r:id="rId4"/>
    <p:sldId id="312" r:id="rId5"/>
    <p:sldId id="324" r:id="rId6"/>
    <p:sldId id="341" r:id="rId7"/>
    <p:sldId id="343" r:id="rId8"/>
    <p:sldId id="344" r:id="rId9"/>
    <p:sldId id="345" r:id="rId10"/>
    <p:sldId id="339" r:id="rId11"/>
    <p:sldId id="346" r:id="rId12"/>
    <p:sldId id="310" r:id="rId13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C0D17-A4BD-4A29-B1EC-0AB68F9A4B67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C24D7-C761-41E9-8E09-8A46DCA3A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8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nc-sa/3.0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hyperlink" Target="http://creativecommons.org/licenses/by-nc-sa/3.0" TargetMode="Externa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8" Type="http://schemas.openxmlformats.org/officeDocument/2006/relationships/hyperlink" Target="https://help.trikset.com/" TargetMode="External"/><Relationship Id="rId3" Type="http://schemas.openxmlformats.org/officeDocument/2006/relationships/slideLayout" Target="../slideLayouts/slideLayout16.xml"/><Relationship Id="rId21" Type="http://schemas.openxmlformats.org/officeDocument/2006/relationships/hyperlink" Target="https://trikset.com/" TargetMode="Externa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hyperlink" Target="mailto:support@trikset.com" TargetMode="Externa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hyperlink" Target="http://creativecommons.org/licenses/by-nc-sa/3.0" TargetMode="External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2;p11"/>
          <p:cNvPicPr/>
          <p:nvPr/>
        </p:nvPicPr>
        <p:blipFill>
          <a:blip r:embed="rId3"/>
          <a:srcRect l="6973" t="36964" r="7355" b="36960"/>
          <a:stretch/>
        </p:blipFill>
        <p:spPr>
          <a:xfrm>
            <a:off x="9945360" y="396000"/>
            <a:ext cx="1781640" cy="539640"/>
          </a:xfrm>
          <a:prstGeom prst="rect">
            <a:avLst/>
          </a:prstGeom>
          <a:ln>
            <a:noFill/>
          </a:ln>
        </p:spPr>
      </p:pic>
      <p:sp>
        <p:nvSpPr>
          <p:cNvPr id="11" name="CustomShape 1"/>
          <p:cNvSpPr/>
          <p:nvPr/>
        </p:nvSpPr>
        <p:spPr>
          <a:xfrm>
            <a:off x="1581120" y="6314760"/>
            <a:ext cx="2428560" cy="4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595959"/>
                </a:solidFill>
                <a:latin typeface="Calibri"/>
                <a:ea typeface="Calibri"/>
              </a:rPr>
              <a:t>Распространяется по лицензии </a:t>
            </a:r>
            <a:r>
              <a:rPr lang="ru-RU" sz="1200" b="0" u="sng" strike="noStrike" spc="-1">
                <a:solidFill>
                  <a:srgbClr val="0563C1"/>
                </a:solidFill>
                <a:uFillTx/>
                <a:latin typeface="Calibri"/>
                <a:ea typeface="Calibri"/>
                <a:hlinkClick r:id="rId4"/>
              </a:rPr>
              <a:t>Creative Commons BY-NC-SA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" name="CustomShape 2"/>
          <p:cNvSpPr/>
          <p:nvPr/>
        </p:nvSpPr>
        <p:spPr>
          <a:xfrm>
            <a:off x="4162320" y="6314760"/>
            <a:ext cx="3914280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595959"/>
                </a:solidFill>
                <a:latin typeface="Calibri"/>
                <a:ea typeface="Calibri"/>
              </a:rPr>
              <a:t>ООО «</a:t>
            </a:r>
            <a:r>
              <a:rPr lang="ru-RU" sz="1200" b="0" strike="noStrike" spc="-1" dirty="0" err="1">
                <a:solidFill>
                  <a:srgbClr val="595959"/>
                </a:solidFill>
                <a:latin typeface="Calibri"/>
                <a:ea typeface="Calibri"/>
              </a:rPr>
              <a:t>КиберТех</a:t>
            </a:r>
            <a:r>
              <a:rPr lang="ru-RU" sz="1200" b="0" strike="noStrike" spc="-1" dirty="0">
                <a:solidFill>
                  <a:srgbClr val="595959"/>
                </a:solidFill>
                <a:latin typeface="Calibri"/>
                <a:ea typeface="Calibri"/>
              </a:rPr>
              <a:t>»</a:t>
            </a:r>
            <a:endParaRPr lang="ru-RU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595959"/>
                </a:solidFill>
                <a:latin typeface="Calibri"/>
                <a:ea typeface="Calibri"/>
              </a:rPr>
              <a:t>Санкт-Петербург, 202</a:t>
            </a:r>
            <a:r>
              <a:rPr lang="en-US" sz="1200" b="0" strike="noStrike" spc="-1" dirty="0">
                <a:solidFill>
                  <a:srgbClr val="595959"/>
                </a:solidFill>
                <a:latin typeface="Calibri"/>
                <a:ea typeface="Calibri"/>
              </a:rPr>
              <a:t>2</a:t>
            </a:r>
            <a:endParaRPr lang="ru-RU" sz="1200" b="0" strike="noStrike" spc="-1" dirty="0">
              <a:latin typeface="Arial"/>
            </a:endParaRPr>
          </a:p>
        </p:txBody>
      </p:sp>
      <p:pic>
        <p:nvPicPr>
          <p:cNvPr id="3" name="Google Shape;15;p11"/>
          <p:cNvPicPr/>
          <p:nvPr/>
        </p:nvPicPr>
        <p:blipFill>
          <a:blip r:embed="rId5"/>
          <a:stretch/>
        </p:blipFill>
        <p:spPr>
          <a:xfrm>
            <a:off x="828720" y="6434280"/>
            <a:ext cx="739080" cy="258480"/>
          </a:xfrm>
          <a:prstGeom prst="rect">
            <a:avLst/>
          </a:prstGeom>
          <a:ln>
            <a:noFill/>
          </a:ln>
        </p:spPr>
      </p:pic>
      <p:sp>
        <p:nvSpPr>
          <p:cNvPr id="4" name="CustomShape 3"/>
          <p:cNvSpPr/>
          <p:nvPr/>
        </p:nvSpPr>
        <p:spPr>
          <a:xfrm>
            <a:off x="1971720" y="1646640"/>
            <a:ext cx="8265600" cy="172764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1963440" y="1539720"/>
            <a:ext cx="8265600" cy="16437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4800" b="1" strike="noStrike" spc="-1">
                <a:solidFill>
                  <a:srgbClr val="99CC00"/>
                </a:solidFill>
                <a:latin typeface="Verdana"/>
                <a:ea typeface="Verdana"/>
              </a:rPr>
              <a:t>Образец заголовка</a:t>
            </a:r>
            <a:endParaRPr lang="ru-RU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BA5BC2A-6C4D-4405-B86B-B962E33A5F75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pic>
        <p:nvPicPr>
          <p:cNvPr id="7" name="Google Shape;20;p12"/>
          <p:cNvPicPr/>
          <p:nvPr/>
        </p:nvPicPr>
        <p:blipFill>
          <a:blip r:embed="rId6"/>
          <a:srcRect l="3021" t="11552" r="3074" b="11236"/>
          <a:stretch/>
        </p:blipFill>
        <p:spPr>
          <a:xfrm>
            <a:off x="838080" y="480960"/>
            <a:ext cx="2927160" cy="561240"/>
          </a:xfrm>
          <a:prstGeom prst="rect">
            <a:avLst/>
          </a:prstGeom>
          <a:ln>
            <a:noFill/>
          </a:ln>
        </p:spPr>
      </p:pic>
      <p:pic>
        <p:nvPicPr>
          <p:cNvPr id="8" name="Google Shape;21;p12"/>
          <p:cNvPicPr/>
          <p:nvPr/>
        </p:nvPicPr>
        <p:blipFill>
          <a:blip r:embed="rId7"/>
          <a:stretch/>
        </p:blipFill>
        <p:spPr>
          <a:xfrm>
            <a:off x="4747680" y="3459600"/>
            <a:ext cx="2849400" cy="267516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12;p11"/>
          <p:cNvPicPr/>
          <p:nvPr/>
        </p:nvPicPr>
        <p:blipFill>
          <a:blip r:embed="rId14"/>
          <a:srcRect l="6973" t="36964" r="7355" b="36960"/>
          <a:stretch/>
        </p:blipFill>
        <p:spPr>
          <a:xfrm>
            <a:off x="9945360" y="396000"/>
            <a:ext cx="1781640" cy="539640"/>
          </a:xfrm>
          <a:prstGeom prst="rect">
            <a:avLst/>
          </a:prstGeom>
          <a:ln>
            <a:noFill/>
          </a:ln>
        </p:spPr>
      </p:pic>
      <p:sp>
        <p:nvSpPr>
          <p:cNvPr id="47" name="CustomShape 1"/>
          <p:cNvSpPr/>
          <p:nvPr/>
        </p:nvSpPr>
        <p:spPr>
          <a:xfrm>
            <a:off x="1581120" y="6314760"/>
            <a:ext cx="2428560" cy="4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595959"/>
                </a:solidFill>
                <a:latin typeface="Calibri"/>
                <a:ea typeface="Calibri"/>
              </a:rPr>
              <a:t>Распространяется по лицензии </a:t>
            </a:r>
            <a:r>
              <a:rPr lang="ru-RU" sz="1200" b="0" u="sng" strike="noStrike" spc="-1">
                <a:solidFill>
                  <a:srgbClr val="0563C1"/>
                </a:solidFill>
                <a:uFillTx/>
                <a:latin typeface="Calibri"/>
                <a:ea typeface="Calibri"/>
                <a:hlinkClick r:id="rId15"/>
              </a:rPr>
              <a:t>Creative Commons BY-NC-SA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4162320" y="6314760"/>
            <a:ext cx="3914280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595959"/>
                </a:solidFill>
                <a:latin typeface="Calibri"/>
                <a:ea typeface="Calibri"/>
              </a:rPr>
              <a:t>ООО «</a:t>
            </a:r>
            <a:r>
              <a:rPr lang="ru-RU" sz="1200" b="0" strike="noStrike" spc="-1" dirty="0" err="1">
                <a:solidFill>
                  <a:srgbClr val="595959"/>
                </a:solidFill>
                <a:latin typeface="Calibri"/>
                <a:ea typeface="Calibri"/>
              </a:rPr>
              <a:t>КиберТех</a:t>
            </a:r>
            <a:r>
              <a:rPr lang="ru-RU" sz="1200" b="0" strike="noStrike" spc="-1" dirty="0">
                <a:solidFill>
                  <a:srgbClr val="595959"/>
                </a:solidFill>
                <a:latin typeface="Calibri"/>
                <a:ea typeface="Calibri"/>
              </a:rPr>
              <a:t>»</a:t>
            </a:r>
            <a:endParaRPr lang="ru-RU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595959"/>
                </a:solidFill>
                <a:latin typeface="Calibri"/>
                <a:ea typeface="Calibri"/>
              </a:rPr>
              <a:t>Санкт-Петербург, 202</a:t>
            </a:r>
            <a:r>
              <a:rPr lang="en-US" sz="1200" b="0" strike="noStrike" spc="-1" dirty="0">
                <a:solidFill>
                  <a:srgbClr val="595959"/>
                </a:solidFill>
                <a:latin typeface="Calibri"/>
                <a:ea typeface="Calibri"/>
              </a:rPr>
              <a:t>2</a:t>
            </a:r>
            <a:endParaRPr lang="ru-RU" sz="1200" b="0" strike="noStrike" spc="-1" dirty="0">
              <a:latin typeface="Arial"/>
            </a:endParaRPr>
          </a:p>
        </p:txBody>
      </p:sp>
      <p:pic>
        <p:nvPicPr>
          <p:cNvPr id="49" name="Google Shape;15;p11"/>
          <p:cNvPicPr/>
          <p:nvPr/>
        </p:nvPicPr>
        <p:blipFill>
          <a:blip r:embed="rId16"/>
          <a:stretch/>
        </p:blipFill>
        <p:spPr>
          <a:xfrm>
            <a:off x="828720" y="6434280"/>
            <a:ext cx="739080" cy="258480"/>
          </a:xfrm>
          <a:prstGeom prst="rect">
            <a:avLst/>
          </a:prstGeom>
          <a:ln>
            <a:noFill/>
          </a:ln>
        </p:spPr>
      </p:pic>
      <p:sp>
        <p:nvSpPr>
          <p:cNvPr id="50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B5C3F61-4B98-409F-B44B-08C9E717BC05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838080" y="360000"/>
            <a:ext cx="8802360" cy="61164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838080" y="1518120"/>
            <a:ext cx="10515240" cy="46490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342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Образец текста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title"/>
          </p:nvPr>
        </p:nvSpPr>
        <p:spPr>
          <a:xfrm>
            <a:off x="838080" y="376920"/>
            <a:ext cx="8802720" cy="6116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>
                <a:solidFill>
                  <a:srgbClr val="99CC00"/>
                </a:solidFill>
                <a:latin typeface="Verdana"/>
                <a:ea typeface="Verdana"/>
              </a:rPr>
              <a:t>Образец заголовка</a:t>
            </a:r>
            <a:endParaRPr lang="ru-RU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12;p11"/>
          <p:cNvPicPr/>
          <p:nvPr/>
        </p:nvPicPr>
        <p:blipFill>
          <a:blip r:embed="rId14"/>
          <a:srcRect l="6973" t="36964" r="7355" b="36960"/>
          <a:stretch/>
        </p:blipFill>
        <p:spPr>
          <a:xfrm>
            <a:off x="9945360" y="396000"/>
            <a:ext cx="1781640" cy="539640"/>
          </a:xfrm>
          <a:prstGeom prst="rect">
            <a:avLst/>
          </a:prstGeom>
          <a:ln>
            <a:noFill/>
          </a:ln>
        </p:spPr>
      </p:pic>
      <p:sp>
        <p:nvSpPr>
          <p:cNvPr id="91" name="CustomShape 1"/>
          <p:cNvSpPr/>
          <p:nvPr/>
        </p:nvSpPr>
        <p:spPr>
          <a:xfrm>
            <a:off x="1581120" y="6314760"/>
            <a:ext cx="2428560" cy="4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595959"/>
                </a:solidFill>
                <a:latin typeface="Calibri"/>
                <a:ea typeface="Calibri"/>
              </a:rPr>
              <a:t>Распространяется по лицензии </a:t>
            </a:r>
            <a:r>
              <a:rPr lang="ru-RU" sz="1200" b="0" u="sng" strike="noStrike" spc="-1">
                <a:solidFill>
                  <a:srgbClr val="0563C1"/>
                </a:solidFill>
                <a:uFillTx/>
                <a:latin typeface="Calibri"/>
                <a:ea typeface="Calibri"/>
                <a:hlinkClick r:id="rId15"/>
              </a:rPr>
              <a:t>Creative Commons BY-NC-SA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4162320" y="6314760"/>
            <a:ext cx="3914280" cy="4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595959"/>
                </a:solidFill>
                <a:latin typeface="Calibri"/>
                <a:ea typeface="Calibri"/>
              </a:rPr>
              <a:t>ООО «КиберТех»</a:t>
            </a:r>
            <a:endParaRPr lang="ru-RU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595959"/>
                </a:solidFill>
                <a:latin typeface="Calibri"/>
                <a:ea typeface="Calibri"/>
              </a:rPr>
              <a:t>Санкт-Петербург, 2020</a:t>
            </a:r>
            <a:endParaRPr lang="ru-RU" sz="1200" b="0" strike="noStrike" spc="-1">
              <a:latin typeface="Arial"/>
            </a:endParaRPr>
          </a:p>
        </p:txBody>
      </p:sp>
      <p:pic>
        <p:nvPicPr>
          <p:cNvPr id="93" name="Google Shape;15;p11"/>
          <p:cNvPicPr/>
          <p:nvPr/>
        </p:nvPicPr>
        <p:blipFill>
          <a:blip r:embed="rId16"/>
          <a:stretch/>
        </p:blipFill>
        <p:spPr>
          <a:xfrm>
            <a:off x="828720" y="6434280"/>
            <a:ext cx="739080" cy="258480"/>
          </a:xfrm>
          <a:prstGeom prst="rect">
            <a:avLst/>
          </a:prstGeom>
          <a:ln>
            <a:noFill/>
          </a:ln>
        </p:spPr>
      </p:pic>
      <p:sp>
        <p:nvSpPr>
          <p:cNvPr id="94" name="CustomShape 3"/>
          <p:cNvSpPr/>
          <p:nvPr/>
        </p:nvSpPr>
        <p:spPr>
          <a:xfrm>
            <a:off x="838080" y="360000"/>
            <a:ext cx="8802360" cy="61164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0A00BBB-9F29-4E52-AFF0-77F6846F28F8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96" name="CustomShape 5"/>
          <p:cNvSpPr/>
          <p:nvPr/>
        </p:nvSpPr>
        <p:spPr>
          <a:xfrm>
            <a:off x="4785840" y="1648440"/>
            <a:ext cx="6032520" cy="252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  <a:ea typeface="Calibri"/>
              </a:rPr>
              <a:t>Поддержка ТРИК:</a:t>
            </a:r>
            <a:endParaRPr lang="ru-R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200" b="0" u="sng" strike="noStrike" spc="-1">
                <a:solidFill>
                  <a:srgbClr val="0563C1"/>
                </a:solidFill>
                <a:uFillTx/>
                <a:latin typeface="Calibri"/>
                <a:ea typeface="Calibri"/>
                <a:hlinkClick r:id="rId17"/>
              </a:rPr>
              <a:t>support@trikset.com</a:t>
            </a:r>
            <a:endParaRPr lang="ru-R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  <a:ea typeface="Calibri"/>
              </a:rPr>
              <a:t>Справочный центр ТРИК:</a:t>
            </a:r>
            <a:endParaRPr lang="ru-R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200" b="0" u="sng" strike="noStrike" spc="-1">
                <a:solidFill>
                  <a:srgbClr val="0563C1"/>
                </a:solidFill>
                <a:uFillTx/>
                <a:latin typeface="Calibri"/>
                <a:ea typeface="Calibri"/>
                <a:hlinkClick r:id="rId18"/>
              </a:rPr>
              <a:t>help.trikset.com</a:t>
            </a:r>
            <a:endParaRPr lang="ru-RU" sz="3200" b="0" strike="noStrike" spc="-1">
              <a:latin typeface="Arial"/>
            </a:endParaRPr>
          </a:p>
        </p:txBody>
      </p:sp>
      <p:sp>
        <p:nvSpPr>
          <p:cNvPr id="97" name="CustomShape 6"/>
          <p:cNvSpPr/>
          <p:nvPr/>
        </p:nvSpPr>
        <p:spPr>
          <a:xfrm flipH="1">
            <a:off x="838080" y="322560"/>
            <a:ext cx="880272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1" strike="noStrike" spc="-1">
                <a:solidFill>
                  <a:srgbClr val="99CC00"/>
                </a:solidFill>
                <a:latin typeface="Verdana"/>
                <a:ea typeface="Verdana"/>
              </a:rPr>
              <a:t>Информация и контакты</a:t>
            </a:r>
            <a:endParaRPr lang="ru-RU" sz="3600" b="0" strike="noStrike" spc="-1">
              <a:latin typeface="Arial"/>
            </a:endParaRPr>
          </a:p>
        </p:txBody>
      </p:sp>
      <p:pic>
        <p:nvPicPr>
          <p:cNvPr id="98" name="Google Shape;33;p14"/>
          <p:cNvPicPr/>
          <p:nvPr/>
        </p:nvPicPr>
        <p:blipFill>
          <a:blip r:embed="rId19"/>
          <a:stretch/>
        </p:blipFill>
        <p:spPr>
          <a:xfrm>
            <a:off x="375480" y="2214720"/>
            <a:ext cx="3592440" cy="3592440"/>
          </a:xfrm>
          <a:prstGeom prst="rect">
            <a:avLst/>
          </a:prstGeom>
          <a:ln>
            <a:noFill/>
          </a:ln>
        </p:spPr>
      </p:pic>
      <p:pic>
        <p:nvPicPr>
          <p:cNvPr id="99" name="Google Shape;34;p14"/>
          <p:cNvPicPr/>
          <p:nvPr/>
        </p:nvPicPr>
        <p:blipFill>
          <a:blip r:embed="rId20"/>
          <a:stretch/>
        </p:blipFill>
        <p:spPr>
          <a:xfrm>
            <a:off x="4814280" y="5054040"/>
            <a:ext cx="2580840" cy="399600"/>
          </a:xfrm>
          <a:prstGeom prst="rect">
            <a:avLst/>
          </a:prstGeom>
          <a:ln>
            <a:noFill/>
          </a:ln>
        </p:spPr>
      </p:pic>
      <p:sp>
        <p:nvSpPr>
          <p:cNvPr id="100" name="CustomShape 7"/>
          <p:cNvSpPr/>
          <p:nvPr/>
        </p:nvSpPr>
        <p:spPr>
          <a:xfrm>
            <a:off x="7485120" y="5025960"/>
            <a:ext cx="1005120" cy="45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Calibri"/>
                <a:ea typeface="Calibri"/>
              </a:rPr>
              <a:t>trikset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101" name="CustomShape 8"/>
          <p:cNvSpPr/>
          <p:nvPr/>
        </p:nvSpPr>
        <p:spPr>
          <a:xfrm>
            <a:off x="965520" y="1581120"/>
            <a:ext cx="25632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1" u="sng" strike="noStrike" spc="-1">
                <a:solidFill>
                  <a:srgbClr val="0563C1"/>
                </a:solidFill>
                <a:uFillTx/>
                <a:latin typeface="Calibri"/>
                <a:ea typeface="Calibri"/>
                <a:hlinkClick r:id="rId21"/>
              </a:rPr>
              <a:t>trikset.com</a:t>
            </a:r>
            <a:endParaRPr lang="ru-RU" sz="36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963200" y="1556792"/>
            <a:ext cx="8265600" cy="1728192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54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Локализация на одномерной карте</a:t>
            </a: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C48C269-0604-4DF3-B2DA-7D41A7AF2423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1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TextShape 1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F970E4B-EE40-41A6-9713-23DEC29D8E6C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10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DBDA722-1C4F-401F-9DD5-9A2D2CEB6C94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2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839416" y="369088"/>
            <a:ext cx="8802720" cy="61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Цели урока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CustomShape 3"/>
          <p:cNvSpPr/>
          <p:nvPr/>
        </p:nvSpPr>
        <p:spPr>
          <a:xfrm>
            <a:off x="838080" y="1186011"/>
            <a:ext cx="1080253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3200" b="1" spc="-1" dirty="0">
              <a:solidFill>
                <a:srgbClr val="000000"/>
              </a:solidFill>
              <a:latin typeface="Calibri"/>
              <a:ea typeface="Arial"/>
            </a:endParaRPr>
          </a:p>
          <a:p>
            <a:pPr>
              <a:lnSpc>
                <a:spcPct val="100000"/>
              </a:lnSpc>
            </a:pPr>
            <a:r>
              <a:rPr lang="ru-RU" sz="3200" spc="-1" dirty="0">
                <a:solidFill>
                  <a:srgbClr val="000000"/>
                </a:solidFill>
                <a:latin typeface="Calibri"/>
                <a:ea typeface="Arial"/>
              </a:rPr>
              <a:t>Определить термин «локализация» для мобильного робота</a:t>
            </a:r>
            <a:br>
              <a:rPr lang="ru-RU" sz="3200" spc="-1" dirty="0">
                <a:solidFill>
                  <a:srgbClr val="000000"/>
                </a:solidFill>
                <a:latin typeface="Calibri"/>
                <a:ea typeface="Arial"/>
              </a:rPr>
            </a:br>
            <a:r>
              <a:rPr lang="ru-RU" sz="3200" spc="-1" dirty="0">
                <a:solidFill>
                  <a:srgbClr val="000000"/>
                </a:solidFill>
                <a:latin typeface="Calibri"/>
                <a:ea typeface="Arial"/>
              </a:rPr>
              <a:t>Научиться реализовывать алгоритм локализации на одномерной карте</a:t>
            </a:r>
          </a:p>
        </p:txBody>
      </p:sp>
    </p:spTree>
    <p:extLst>
      <p:ext uri="{BB962C8B-B14F-4D97-AF65-F5344CB8AC3E}">
        <p14:creationId xmlns:p14="http://schemas.microsoft.com/office/powerpoint/2010/main" val="90441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2"/>
          <p:cNvSpPr txBox="1"/>
          <p:nvPr/>
        </p:nvSpPr>
        <p:spPr>
          <a:xfrm>
            <a:off x="839416" y="369088"/>
            <a:ext cx="8802720" cy="61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Глобальная карта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CustomShape 1">
            <a:extLst>
              <a:ext uri="{FF2B5EF4-FFF2-40B4-BE49-F238E27FC236}">
                <a16:creationId xmlns:a16="http://schemas.microsoft.com/office/drawing/2014/main" id="{12916825-0299-4D44-9F04-442369182651}"/>
              </a:ext>
            </a:extLst>
          </p:cNvPr>
          <p:cNvSpPr/>
          <p:nvPr/>
        </p:nvSpPr>
        <p:spPr>
          <a:xfrm>
            <a:off x="898560" y="1618200"/>
            <a:ext cx="1828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05F422-E05A-45E4-A1C7-254B68741621}"/>
              </a:ext>
            </a:extLst>
          </p:cNvPr>
          <p:cNvSpPr txBox="1"/>
          <p:nvPr/>
        </p:nvSpPr>
        <p:spPr>
          <a:xfrm>
            <a:off x="936770" y="1379249"/>
            <a:ext cx="107226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Определим глобальную карту, как массив данных о наличие стен справа от робота в каждом секторе, где 1 – стена есть, а 0 – нет 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F491A87-A834-4CE0-BA7F-EEF858B92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3252880"/>
            <a:ext cx="11126753" cy="254353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A418AD7-DF46-4D2C-9ED4-BEDD4389EAFB}"/>
              </a:ext>
            </a:extLst>
          </p:cNvPr>
          <p:cNvSpPr txBox="1"/>
          <p:nvPr/>
        </p:nvSpPr>
        <p:spPr>
          <a:xfrm>
            <a:off x="967657" y="2484326"/>
            <a:ext cx="10074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Глобальная карта: 1, 0, 1, 1, 0, 1, 1, 0, 1, 1, 1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40E516-5561-46E0-B4FF-D2D54B664B8C}"/>
              </a:ext>
            </a:extLst>
          </p:cNvPr>
          <p:cNvSpPr txBox="1"/>
          <p:nvPr/>
        </p:nvSpPr>
        <p:spPr>
          <a:xfrm>
            <a:off x="936770" y="5817660"/>
            <a:ext cx="10074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Порядковый номер элемента в глобальной карте это координата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10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2"/>
          <p:cNvSpPr txBox="1"/>
          <p:nvPr/>
        </p:nvSpPr>
        <p:spPr>
          <a:xfrm>
            <a:off x="839416" y="369088"/>
            <a:ext cx="8802720" cy="61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Локализация робота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CustomShape 1">
            <a:extLst>
              <a:ext uri="{FF2B5EF4-FFF2-40B4-BE49-F238E27FC236}">
                <a16:creationId xmlns:a16="http://schemas.microsoft.com/office/drawing/2014/main" id="{12916825-0299-4D44-9F04-442369182651}"/>
              </a:ext>
            </a:extLst>
          </p:cNvPr>
          <p:cNvSpPr/>
          <p:nvPr/>
        </p:nvSpPr>
        <p:spPr>
          <a:xfrm>
            <a:off x="898560" y="1618200"/>
            <a:ext cx="1828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05F422-E05A-45E4-A1C7-254B68741621}"/>
              </a:ext>
            </a:extLst>
          </p:cNvPr>
          <p:cNvSpPr txBox="1"/>
          <p:nvPr/>
        </p:nvSpPr>
        <p:spPr>
          <a:xfrm>
            <a:off x="936770" y="1379249"/>
            <a:ext cx="107226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Локализация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 – определение координат мобильного робота на карте. Изначально роботу не известно его место положение. Задача локализации может быть не решена при малок количестве данных или при ошибочном сборе данных 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F491A87-A834-4CE0-BA7F-EEF858B92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3501008"/>
            <a:ext cx="11126753" cy="254353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B3D6AE-5432-44DA-AEFA-DB455EBC4443}"/>
              </a:ext>
            </a:extLst>
          </p:cNvPr>
          <p:cNvSpPr txBox="1"/>
          <p:nvPr/>
        </p:nvSpPr>
        <p:spPr>
          <a:xfrm>
            <a:off x="1112064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68B945-06B2-4DB6-A7EA-013F4E5B3C85}"/>
              </a:ext>
            </a:extLst>
          </p:cNvPr>
          <p:cNvSpPr txBox="1"/>
          <p:nvPr/>
        </p:nvSpPr>
        <p:spPr>
          <a:xfrm>
            <a:off x="2063552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8268CB-5C82-4E6D-8D2B-62CD5761D184}"/>
              </a:ext>
            </a:extLst>
          </p:cNvPr>
          <p:cNvSpPr txBox="1"/>
          <p:nvPr/>
        </p:nvSpPr>
        <p:spPr>
          <a:xfrm>
            <a:off x="2999656" y="399635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5439BD-1130-43E5-85FF-EE514D41B7F9}"/>
              </a:ext>
            </a:extLst>
          </p:cNvPr>
          <p:cNvSpPr txBox="1"/>
          <p:nvPr/>
        </p:nvSpPr>
        <p:spPr>
          <a:xfrm>
            <a:off x="3935760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B040D5-CB73-4B0B-BA92-D84A0223EC7B}"/>
              </a:ext>
            </a:extLst>
          </p:cNvPr>
          <p:cNvSpPr txBox="1"/>
          <p:nvPr/>
        </p:nvSpPr>
        <p:spPr>
          <a:xfrm>
            <a:off x="4928488" y="399635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D27F13-3FA1-4E2F-BD89-6F9724A14768}"/>
              </a:ext>
            </a:extLst>
          </p:cNvPr>
          <p:cNvSpPr txBox="1"/>
          <p:nvPr/>
        </p:nvSpPr>
        <p:spPr>
          <a:xfrm>
            <a:off x="5864592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22D7E5-4A55-4625-A58B-1A789D789607}"/>
              </a:ext>
            </a:extLst>
          </p:cNvPr>
          <p:cNvSpPr txBox="1"/>
          <p:nvPr/>
        </p:nvSpPr>
        <p:spPr>
          <a:xfrm>
            <a:off x="6800696" y="399635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67D506-1B0A-4EED-B5F6-403EE6EDEEEB}"/>
              </a:ext>
            </a:extLst>
          </p:cNvPr>
          <p:cNvSpPr txBox="1"/>
          <p:nvPr/>
        </p:nvSpPr>
        <p:spPr>
          <a:xfrm>
            <a:off x="7752184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1C4118-E55A-483B-A411-451DEAEB8117}"/>
              </a:ext>
            </a:extLst>
          </p:cNvPr>
          <p:cNvSpPr txBox="1"/>
          <p:nvPr/>
        </p:nvSpPr>
        <p:spPr>
          <a:xfrm>
            <a:off x="8744912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BB9DA4-9691-4660-B92C-37C6B3A3EBD0}"/>
              </a:ext>
            </a:extLst>
          </p:cNvPr>
          <p:cNvSpPr txBox="1"/>
          <p:nvPr/>
        </p:nvSpPr>
        <p:spPr>
          <a:xfrm>
            <a:off x="9681016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197846-CF47-4390-8766-FE64689F2CC5}"/>
              </a:ext>
            </a:extLst>
          </p:cNvPr>
          <p:cNvSpPr txBox="1"/>
          <p:nvPr/>
        </p:nvSpPr>
        <p:spPr>
          <a:xfrm>
            <a:off x="10632504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39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2"/>
          <p:cNvSpPr txBox="1"/>
          <p:nvPr/>
        </p:nvSpPr>
        <p:spPr>
          <a:xfrm>
            <a:off x="839416" y="369088"/>
            <a:ext cx="8802720" cy="61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Локализация робота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CustomShape 1">
            <a:extLst>
              <a:ext uri="{FF2B5EF4-FFF2-40B4-BE49-F238E27FC236}">
                <a16:creationId xmlns:a16="http://schemas.microsoft.com/office/drawing/2014/main" id="{12916825-0299-4D44-9F04-442369182651}"/>
              </a:ext>
            </a:extLst>
          </p:cNvPr>
          <p:cNvSpPr/>
          <p:nvPr/>
        </p:nvSpPr>
        <p:spPr>
          <a:xfrm>
            <a:off x="898560" y="1618200"/>
            <a:ext cx="1828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05F422-E05A-45E4-A1C7-254B68741621}"/>
              </a:ext>
            </a:extLst>
          </p:cNvPr>
          <p:cNvSpPr txBox="1"/>
          <p:nvPr/>
        </p:nvSpPr>
        <p:spPr>
          <a:xfrm>
            <a:off x="561808" y="1129428"/>
            <a:ext cx="111267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SzPct val="100000"/>
            </a:pPr>
            <a:r>
              <a:rPr lang="ru-RU" sz="28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1.7.</a:t>
            </a:r>
            <a:r>
              <a:rPr lang="en-US" sz="28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1</a:t>
            </a: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: Локализация 1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D</a:t>
            </a: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.</a:t>
            </a:r>
          </a:p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Робот находится в неизвестном секторе глобальной карты. Локализоваться за минимальное число перемещений. Вывести в консоль номер текущего сектора и начального. Сектора нумеруются с 0. Робот имеет возможность перемещаться только вперед.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F491A87-A834-4CE0-BA7F-EEF858B92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3501008"/>
            <a:ext cx="11126753" cy="254353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B3D6AE-5432-44DA-AEFA-DB455EBC4443}"/>
              </a:ext>
            </a:extLst>
          </p:cNvPr>
          <p:cNvSpPr txBox="1"/>
          <p:nvPr/>
        </p:nvSpPr>
        <p:spPr>
          <a:xfrm>
            <a:off x="1112064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68B945-06B2-4DB6-A7EA-013F4E5B3C85}"/>
              </a:ext>
            </a:extLst>
          </p:cNvPr>
          <p:cNvSpPr txBox="1"/>
          <p:nvPr/>
        </p:nvSpPr>
        <p:spPr>
          <a:xfrm>
            <a:off x="2063552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8268CB-5C82-4E6D-8D2B-62CD5761D184}"/>
              </a:ext>
            </a:extLst>
          </p:cNvPr>
          <p:cNvSpPr txBox="1"/>
          <p:nvPr/>
        </p:nvSpPr>
        <p:spPr>
          <a:xfrm>
            <a:off x="2999656" y="399635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5439BD-1130-43E5-85FF-EE514D41B7F9}"/>
              </a:ext>
            </a:extLst>
          </p:cNvPr>
          <p:cNvSpPr txBox="1"/>
          <p:nvPr/>
        </p:nvSpPr>
        <p:spPr>
          <a:xfrm>
            <a:off x="3935760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B040D5-CB73-4B0B-BA92-D84A0223EC7B}"/>
              </a:ext>
            </a:extLst>
          </p:cNvPr>
          <p:cNvSpPr txBox="1"/>
          <p:nvPr/>
        </p:nvSpPr>
        <p:spPr>
          <a:xfrm>
            <a:off x="4928488" y="399635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D27F13-3FA1-4E2F-BD89-6F9724A14768}"/>
              </a:ext>
            </a:extLst>
          </p:cNvPr>
          <p:cNvSpPr txBox="1"/>
          <p:nvPr/>
        </p:nvSpPr>
        <p:spPr>
          <a:xfrm>
            <a:off x="5864592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22D7E5-4A55-4625-A58B-1A789D789607}"/>
              </a:ext>
            </a:extLst>
          </p:cNvPr>
          <p:cNvSpPr txBox="1"/>
          <p:nvPr/>
        </p:nvSpPr>
        <p:spPr>
          <a:xfrm>
            <a:off x="6800696" y="399635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67D506-1B0A-4EED-B5F6-403EE6EDEEEB}"/>
              </a:ext>
            </a:extLst>
          </p:cNvPr>
          <p:cNvSpPr txBox="1"/>
          <p:nvPr/>
        </p:nvSpPr>
        <p:spPr>
          <a:xfrm>
            <a:off x="7752184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1C4118-E55A-483B-A411-451DEAEB8117}"/>
              </a:ext>
            </a:extLst>
          </p:cNvPr>
          <p:cNvSpPr txBox="1"/>
          <p:nvPr/>
        </p:nvSpPr>
        <p:spPr>
          <a:xfrm>
            <a:off x="8744912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BB9DA4-9691-4660-B92C-37C6B3A3EBD0}"/>
              </a:ext>
            </a:extLst>
          </p:cNvPr>
          <p:cNvSpPr txBox="1"/>
          <p:nvPr/>
        </p:nvSpPr>
        <p:spPr>
          <a:xfrm>
            <a:off x="9681016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197846-CF47-4390-8766-FE64689F2CC5}"/>
              </a:ext>
            </a:extLst>
          </p:cNvPr>
          <p:cNvSpPr txBox="1"/>
          <p:nvPr/>
        </p:nvSpPr>
        <p:spPr>
          <a:xfrm>
            <a:off x="10632504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FAF896-7FA3-419A-8B3B-A5397E991D20}"/>
              </a:ext>
            </a:extLst>
          </p:cNvPr>
          <p:cNvSpPr txBox="1"/>
          <p:nvPr/>
        </p:nvSpPr>
        <p:spPr>
          <a:xfrm>
            <a:off x="1103144" y="37141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5D23C09-0809-4DA1-A11C-5C95A2FEC747}"/>
              </a:ext>
            </a:extLst>
          </p:cNvPr>
          <p:cNvSpPr txBox="1"/>
          <p:nvPr/>
        </p:nvSpPr>
        <p:spPr>
          <a:xfrm>
            <a:off x="2056184" y="37170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E4FD7D1-02CB-4337-8C9B-C1E67EFD7F65}"/>
              </a:ext>
            </a:extLst>
          </p:cNvPr>
          <p:cNvSpPr txBox="1"/>
          <p:nvPr/>
        </p:nvSpPr>
        <p:spPr>
          <a:xfrm>
            <a:off x="2992288" y="37170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39B6D7-A422-448A-A299-5902FC3D19CB}"/>
              </a:ext>
            </a:extLst>
          </p:cNvPr>
          <p:cNvSpPr txBox="1"/>
          <p:nvPr/>
        </p:nvSpPr>
        <p:spPr>
          <a:xfrm>
            <a:off x="3935760" y="37170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8D92C21-3E08-4ABB-8FA4-109B85CDFD5A}"/>
              </a:ext>
            </a:extLst>
          </p:cNvPr>
          <p:cNvSpPr txBox="1"/>
          <p:nvPr/>
        </p:nvSpPr>
        <p:spPr>
          <a:xfrm>
            <a:off x="4907786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3B41C47-8B67-4FCF-B15A-3692614B1AF8}"/>
              </a:ext>
            </a:extLst>
          </p:cNvPr>
          <p:cNvSpPr txBox="1"/>
          <p:nvPr/>
        </p:nvSpPr>
        <p:spPr>
          <a:xfrm>
            <a:off x="5863780" y="372727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F9EEC9-CDCC-4DBB-B818-32141AB429FC}"/>
              </a:ext>
            </a:extLst>
          </p:cNvPr>
          <p:cNvSpPr txBox="1"/>
          <p:nvPr/>
        </p:nvSpPr>
        <p:spPr>
          <a:xfrm>
            <a:off x="6807252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ACD33A-2843-4D26-A801-CEC3F17ABDF1}"/>
              </a:ext>
            </a:extLst>
          </p:cNvPr>
          <p:cNvSpPr txBox="1"/>
          <p:nvPr/>
        </p:nvSpPr>
        <p:spPr>
          <a:xfrm>
            <a:off x="7773043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64F752-7814-4676-99D7-CFC50915FC08}"/>
              </a:ext>
            </a:extLst>
          </p:cNvPr>
          <p:cNvSpPr txBox="1"/>
          <p:nvPr/>
        </p:nvSpPr>
        <p:spPr>
          <a:xfrm>
            <a:off x="8748920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EBC7916-3377-48DE-8385-5C64D4CFBAAA}"/>
              </a:ext>
            </a:extLst>
          </p:cNvPr>
          <p:cNvSpPr txBox="1"/>
          <p:nvPr/>
        </p:nvSpPr>
        <p:spPr>
          <a:xfrm>
            <a:off x="9675570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43A4E8-78F6-4C99-9E67-0CAE3C2A7EBF}"/>
              </a:ext>
            </a:extLst>
          </p:cNvPr>
          <p:cNvSpPr txBox="1"/>
          <p:nvPr/>
        </p:nvSpPr>
        <p:spPr>
          <a:xfrm>
            <a:off x="10551234" y="372010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064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2"/>
          <p:cNvSpPr txBox="1"/>
          <p:nvPr/>
        </p:nvSpPr>
        <p:spPr>
          <a:xfrm>
            <a:off x="839416" y="369088"/>
            <a:ext cx="8802720" cy="61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Локализация робота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CustomShape 1">
            <a:extLst>
              <a:ext uri="{FF2B5EF4-FFF2-40B4-BE49-F238E27FC236}">
                <a16:creationId xmlns:a16="http://schemas.microsoft.com/office/drawing/2014/main" id="{12916825-0299-4D44-9F04-442369182651}"/>
              </a:ext>
            </a:extLst>
          </p:cNvPr>
          <p:cNvSpPr/>
          <p:nvPr/>
        </p:nvSpPr>
        <p:spPr>
          <a:xfrm>
            <a:off x="898560" y="1618200"/>
            <a:ext cx="1828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05F422-E05A-45E4-A1C7-254B68741621}"/>
              </a:ext>
            </a:extLst>
          </p:cNvPr>
          <p:cNvSpPr txBox="1"/>
          <p:nvPr/>
        </p:nvSpPr>
        <p:spPr>
          <a:xfrm>
            <a:off x="561808" y="1129428"/>
            <a:ext cx="111267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SzPct val="100000"/>
            </a:pPr>
            <a:r>
              <a:rPr lang="ru-RU" sz="28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Задача 1.7.</a:t>
            </a:r>
            <a:r>
              <a:rPr lang="en-US" sz="2800" b="1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1</a:t>
            </a: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: Локализация 1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D</a:t>
            </a: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.</a:t>
            </a:r>
          </a:p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Робот находится в неизвестном секторе глобальной карты. Локализоваться за минимальное число перемещений. Вывести в консоль номер текущего сектора и начального. Сектора нумеруются с 0. Робот имеет возможность перемещаться только вперед.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F491A87-A834-4CE0-BA7F-EEF858B92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3501008"/>
            <a:ext cx="11126753" cy="254353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B3D6AE-5432-44DA-AEFA-DB455EBC4443}"/>
              </a:ext>
            </a:extLst>
          </p:cNvPr>
          <p:cNvSpPr txBox="1"/>
          <p:nvPr/>
        </p:nvSpPr>
        <p:spPr>
          <a:xfrm>
            <a:off x="1112064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68B945-06B2-4DB6-A7EA-013F4E5B3C85}"/>
              </a:ext>
            </a:extLst>
          </p:cNvPr>
          <p:cNvSpPr txBox="1"/>
          <p:nvPr/>
        </p:nvSpPr>
        <p:spPr>
          <a:xfrm>
            <a:off x="2063552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8268CB-5C82-4E6D-8D2B-62CD5761D184}"/>
              </a:ext>
            </a:extLst>
          </p:cNvPr>
          <p:cNvSpPr txBox="1"/>
          <p:nvPr/>
        </p:nvSpPr>
        <p:spPr>
          <a:xfrm>
            <a:off x="2999656" y="399635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5439BD-1130-43E5-85FF-EE514D41B7F9}"/>
              </a:ext>
            </a:extLst>
          </p:cNvPr>
          <p:cNvSpPr txBox="1"/>
          <p:nvPr/>
        </p:nvSpPr>
        <p:spPr>
          <a:xfrm>
            <a:off x="3935760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B040D5-CB73-4B0B-BA92-D84A0223EC7B}"/>
              </a:ext>
            </a:extLst>
          </p:cNvPr>
          <p:cNvSpPr txBox="1"/>
          <p:nvPr/>
        </p:nvSpPr>
        <p:spPr>
          <a:xfrm>
            <a:off x="4928488" y="399635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D27F13-3FA1-4E2F-BD89-6F9724A14768}"/>
              </a:ext>
            </a:extLst>
          </p:cNvPr>
          <p:cNvSpPr txBox="1"/>
          <p:nvPr/>
        </p:nvSpPr>
        <p:spPr>
          <a:xfrm>
            <a:off x="5864592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22D7E5-4A55-4625-A58B-1A789D789607}"/>
              </a:ext>
            </a:extLst>
          </p:cNvPr>
          <p:cNvSpPr txBox="1"/>
          <p:nvPr/>
        </p:nvSpPr>
        <p:spPr>
          <a:xfrm>
            <a:off x="6800696" y="3996353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67D506-1B0A-4EED-B5F6-403EE6EDEEEB}"/>
              </a:ext>
            </a:extLst>
          </p:cNvPr>
          <p:cNvSpPr txBox="1"/>
          <p:nvPr/>
        </p:nvSpPr>
        <p:spPr>
          <a:xfrm>
            <a:off x="7752184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1C4118-E55A-483B-A411-451DEAEB8117}"/>
              </a:ext>
            </a:extLst>
          </p:cNvPr>
          <p:cNvSpPr txBox="1"/>
          <p:nvPr/>
        </p:nvSpPr>
        <p:spPr>
          <a:xfrm>
            <a:off x="8744912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BB9DA4-9691-4660-B92C-37C6B3A3EBD0}"/>
              </a:ext>
            </a:extLst>
          </p:cNvPr>
          <p:cNvSpPr txBox="1"/>
          <p:nvPr/>
        </p:nvSpPr>
        <p:spPr>
          <a:xfrm>
            <a:off x="9681016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197846-CF47-4390-8766-FE64689F2CC5}"/>
              </a:ext>
            </a:extLst>
          </p:cNvPr>
          <p:cNvSpPr txBox="1"/>
          <p:nvPr/>
        </p:nvSpPr>
        <p:spPr>
          <a:xfrm>
            <a:off x="10632504" y="4005064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FAF896-7FA3-419A-8B3B-A5397E991D20}"/>
              </a:ext>
            </a:extLst>
          </p:cNvPr>
          <p:cNvSpPr txBox="1"/>
          <p:nvPr/>
        </p:nvSpPr>
        <p:spPr>
          <a:xfrm>
            <a:off x="1103144" y="37141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5D23C09-0809-4DA1-A11C-5C95A2FEC747}"/>
              </a:ext>
            </a:extLst>
          </p:cNvPr>
          <p:cNvSpPr txBox="1"/>
          <p:nvPr/>
        </p:nvSpPr>
        <p:spPr>
          <a:xfrm>
            <a:off x="2056184" y="37170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E4FD7D1-02CB-4337-8C9B-C1E67EFD7F65}"/>
              </a:ext>
            </a:extLst>
          </p:cNvPr>
          <p:cNvSpPr txBox="1"/>
          <p:nvPr/>
        </p:nvSpPr>
        <p:spPr>
          <a:xfrm>
            <a:off x="2992288" y="37170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39B6D7-A422-448A-A299-5902FC3D19CB}"/>
              </a:ext>
            </a:extLst>
          </p:cNvPr>
          <p:cNvSpPr txBox="1"/>
          <p:nvPr/>
        </p:nvSpPr>
        <p:spPr>
          <a:xfrm>
            <a:off x="3935760" y="37170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8D92C21-3E08-4ABB-8FA4-109B85CDFD5A}"/>
              </a:ext>
            </a:extLst>
          </p:cNvPr>
          <p:cNvSpPr txBox="1"/>
          <p:nvPr/>
        </p:nvSpPr>
        <p:spPr>
          <a:xfrm>
            <a:off x="4907786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3B41C47-8B67-4FCF-B15A-3692614B1AF8}"/>
              </a:ext>
            </a:extLst>
          </p:cNvPr>
          <p:cNvSpPr txBox="1"/>
          <p:nvPr/>
        </p:nvSpPr>
        <p:spPr>
          <a:xfrm>
            <a:off x="5863780" y="372727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F9EEC9-CDCC-4DBB-B818-32141AB429FC}"/>
              </a:ext>
            </a:extLst>
          </p:cNvPr>
          <p:cNvSpPr txBox="1"/>
          <p:nvPr/>
        </p:nvSpPr>
        <p:spPr>
          <a:xfrm>
            <a:off x="6807252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ACD33A-2843-4D26-A801-CEC3F17ABDF1}"/>
              </a:ext>
            </a:extLst>
          </p:cNvPr>
          <p:cNvSpPr txBox="1"/>
          <p:nvPr/>
        </p:nvSpPr>
        <p:spPr>
          <a:xfrm>
            <a:off x="7773043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64F752-7814-4676-99D7-CFC50915FC08}"/>
              </a:ext>
            </a:extLst>
          </p:cNvPr>
          <p:cNvSpPr txBox="1"/>
          <p:nvPr/>
        </p:nvSpPr>
        <p:spPr>
          <a:xfrm>
            <a:off x="8748920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EBC7916-3377-48DE-8385-5C64D4CFBAAA}"/>
              </a:ext>
            </a:extLst>
          </p:cNvPr>
          <p:cNvSpPr txBox="1"/>
          <p:nvPr/>
        </p:nvSpPr>
        <p:spPr>
          <a:xfrm>
            <a:off x="9675570" y="372251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43A4E8-78F6-4C99-9E67-0CAE3C2A7EBF}"/>
              </a:ext>
            </a:extLst>
          </p:cNvPr>
          <p:cNvSpPr txBox="1"/>
          <p:nvPr/>
        </p:nvSpPr>
        <p:spPr>
          <a:xfrm>
            <a:off x="10551234" y="372010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ru-RU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6823859-B4A8-40D5-907A-BA8F4031604C}"/>
              </a:ext>
            </a:extLst>
          </p:cNvPr>
          <p:cNvSpPr txBox="1"/>
          <p:nvPr/>
        </p:nvSpPr>
        <p:spPr>
          <a:xfrm>
            <a:off x="7952080" y="5294612"/>
            <a:ext cx="3760544" cy="1328023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данном случае робот не сможет локализоваться в двух секторах, если не ввести условие, что робот может определять конец карты</a:t>
            </a:r>
            <a:endParaRPr lang="ru-RU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98C1F437-4E60-4F6B-8377-24DA1F0254D3}"/>
              </a:ext>
            </a:extLst>
          </p:cNvPr>
          <p:cNvSpPr/>
          <p:nvPr/>
        </p:nvSpPr>
        <p:spPr>
          <a:xfrm>
            <a:off x="9642136" y="3645024"/>
            <a:ext cx="414304" cy="9361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64F2F6F5-BE09-42E3-8F86-54417DFE02CC}"/>
              </a:ext>
            </a:extLst>
          </p:cNvPr>
          <p:cNvSpPr/>
          <p:nvPr/>
        </p:nvSpPr>
        <p:spPr>
          <a:xfrm>
            <a:off x="10601698" y="3653735"/>
            <a:ext cx="414304" cy="9361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5B19202-522B-489E-B3D5-B63308102D80}"/>
              </a:ext>
            </a:extLst>
          </p:cNvPr>
          <p:cNvCxnSpPr>
            <a:stCxn id="35" idx="0"/>
            <a:endCxn id="20" idx="2"/>
          </p:cNvCxnSpPr>
          <p:nvPr/>
        </p:nvCxnSpPr>
        <p:spPr>
          <a:xfrm flipV="1">
            <a:off x="9832352" y="4589839"/>
            <a:ext cx="36376" cy="70477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D9A485FA-00AC-4182-8DB6-19F9AD6B9A10}"/>
              </a:ext>
            </a:extLst>
          </p:cNvPr>
          <p:cNvCxnSpPr>
            <a:endCxn id="21" idx="2"/>
          </p:cNvCxnSpPr>
          <p:nvPr/>
        </p:nvCxnSpPr>
        <p:spPr>
          <a:xfrm flipV="1">
            <a:off x="9868728" y="4589839"/>
            <a:ext cx="951488" cy="70477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377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2"/>
          <p:cNvSpPr txBox="1"/>
          <p:nvPr/>
        </p:nvSpPr>
        <p:spPr>
          <a:xfrm>
            <a:off x="839416" y="369088"/>
            <a:ext cx="8802720" cy="61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Алгоритм локализации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CustomShape 1">
            <a:extLst>
              <a:ext uri="{FF2B5EF4-FFF2-40B4-BE49-F238E27FC236}">
                <a16:creationId xmlns:a16="http://schemas.microsoft.com/office/drawing/2014/main" id="{12916825-0299-4D44-9F04-442369182651}"/>
              </a:ext>
            </a:extLst>
          </p:cNvPr>
          <p:cNvSpPr/>
          <p:nvPr/>
        </p:nvSpPr>
        <p:spPr>
          <a:xfrm>
            <a:off x="898560" y="1618200"/>
            <a:ext cx="18288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05F422-E05A-45E4-A1C7-254B68741621}"/>
              </a:ext>
            </a:extLst>
          </p:cNvPr>
          <p:cNvSpPr txBox="1"/>
          <p:nvPr/>
        </p:nvSpPr>
        <p:spPr>
          <a:xfrm>
            <a:off x="561808" y="1129428"/>
            <a:ext cx="111267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Собрать данные</a:t>
            </a:r>
          </a:p>
          <a:p>
            <a:pPr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Построить локальную карту</a:t>
            </a:r>
          </a:p>
          <a:p>
            <a:pPr>
              <a:buSzPct val="100000"/>
            </a:pPr>
            <a:r>
              <a:rPr lang="ru-RU" sz="28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флагЛокализации</a:t>
            </a: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  = ложь</a:t>
            </a:r>
          </a:p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Цикл (пока не </a:t>
            </a:r>
            <a:r>
              <a:rPr lang="ru-RU" sz="2800" dirty="0" err="1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флагЛокализации</a:t>
            </a: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)</a:t>
            </a:r>
          </a:p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	Сделать перемещение в следующий сектор</a:t>
            </a:r>
          </a:p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	Собрать данные</a:t>
            </a:r>
          </a:p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	Построить локальную карту</a:t>
            </a:r>
          </a:p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Trebuchet MS"/>
              </a:rPr>
              <a:t>	Проверить локальную карту на совпадения с частями глобальной. 	При единственном совпадении вывести текущую координату </a:t>
            </a:r>
          </a:p>
          <a:p>
            <a:pPr lvl="0">
              <a:buSzPct val="100000"/>
            </a:pP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Trebuchet MS"/>
              </a:rPr>
              <a:t>           робота и поменять </a:t>
            </a:r>
            <a:r>
              <a:rPr lang="ru-RU" sz="28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Trebuchet MS"/>
              </a:rPr>
              <a:t>флагЛокализцации</a:t>
            </a:r>
            <a:r>
              <a:rPr lang="ru-RU" sz="2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Trebuchet MS"/>
              </a:rPr>
              <a:t>, иначе продолжить.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1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2"/>
          <p:cNvSpPr txBox="1"/>
          <p:nvPr/>
        </p:nvSpPr>
        <p:spPr>
          <a:xfrm>
            <a:off x="838080" y="376920"/>
            <a:ext cx="8802720" cy="61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Функция локализации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B8FF2F5-1800-4776-9AF4-6072904DCE25}"/>
              </a:ext>
            </a:extLst>
          </p:cNvPr>
          <p:cNvSpPr/>
          <p:nvPr/>
        </p:nvSpPr>
        <p:spPr>
          <a:xfrm>
            <a:off x="825304" y="1052736"/>
            <a:ext cx="91498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функция одномерной локализации</a:t>
            </a:r>
            <a:endParaRPr lang="ru-RU" sz="1200" b="1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def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localization1D():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global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mapGlobal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mapLocal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, flag,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xPos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xFinal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fMap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True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флаг для определения совпадения локальной карты с частью глобальной</a:t>
            </a:r>
          </a:p>
          <a:p>
            <a:pPr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coincidence = 0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кол-во совпадений локальной карты с частями глобальной</a:t>
            </a:r>
          </a:p>
          <a:p>
            <a:pPr>
              <a:buSzPct val="100000"/>
            </a:pPr>
            <a:endParaRPr lang="en-US" sz="1200" b="1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for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range(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len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mapGlobal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)-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len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mapLocal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)+1):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for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j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range(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len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mapLocal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)):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if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mapLocal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[j] !=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mapGlobal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[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i+j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]):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fMap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False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break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выходим из внутреннего цикла т.к. произошло не совпадение элементов</a:t>
            </a:r>
          </a:p>
          <a:p>
            <a:pPr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если было совпадение увеличивает счетчик совпадений, запоминаем позицию в глобальной карте</a:t>
            </a:r>
          </a:p>
          <a:p>
            <a:pPr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if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fMap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== True: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coincidence +=1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xPos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запоминаем начальную координату робота</a:t>
            </a:r>
            <a:endParaRPr lang="en-US" sz="12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xFinal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+ j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вычисляем текущую координату робота</a:t>
            </a:r>
            <a:endParaRPr lang="en-US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else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: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fMap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True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возвращаем флаг в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True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для следующей итерации внешнего цикла</a:t>
            </a:r>
          </a:p>
          <a:p>
            <a:pPr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проверяем, что кол-во совпадений не превышает 1, а в противном случае завершаем функцию</a:t>
            </a:r>
          </a:p>
          <a:p>
            <a:pPr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if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coincidence &gt; 1: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    </a:t>
            </a:r>
            <a:r>
              <a:rPr lang="en-US" sz="1200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return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доходим сюда только в случае единственного совпадения (или полного не совпадения)</a:t>
            </a:r>
          </a:p>
          <a:p>
            <a:pPr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flag = True 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sz="1200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меняем глобальный флаг</a:t>
            </a:r>
            <a:endParaRPr lang="ru-RU" sz="1200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print("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Текущая координата робота" + 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str(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xFinal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))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print("</a:t>
            </a:r>
            <a:r>
              <a:rPr lang="ru-RU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Начальная координата робота" + 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str(</a:t>
            </a:r>
            <a:r>
              <a:rPr lang="en-US" sz="1200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xPos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))</a:t>
            </a:r>
          </a:p>
          <a:p>
            <a:pPr>
              <a:buSzPct val="100000"/>
            </a:pP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endParaRPr lang="en-US" sz="1200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124022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2"/>
          <p:cNvSpPr txBox="1"/>
          <p:nvPr/>
        </p:nvSpPr>
        <p:spPr>
          <a:xfrm>
            <a:off x="838080" y="376920"/>
            <a:ext cx="8802720" cy="611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Основная программа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096E317-C4D4-4D32-A36E-53F0D971484F}"/>
              </a:ext>
            </a:extLst>
          </p:cNvPr>
          <p:cNvSpPr/>
          <p:nvPr/>
        </p:nvSpPr>
        <p:spPr>
          <a:xfrm>
            <a:off x="878697" y="1340768"/>
            <a:ext cx="10743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функция одномерной локализации</a:t>
            </a:r>
            <a:endParaRPr lang="ru-RU" b="1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mapGlobal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[</a:t>
            </a:r>
            <a:r>
              <a:rPr lang="ru-RU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</a:rPr>
              <a:t>1, 0, 1, 1, 0, 1, 1, 0, 1, 1, 1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</a:rPr>
              <a:t>]</a:t>
            </a:r>
          </a:p>
          <a:p>
            <a:pPr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mapLocal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[]</a:t>
            </a:r>
          </a:p>
          <a:p>
            <a:pPr>
              <a:buSzPct val="1000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flag = False</a:t>
            </a:r>
          </a:p>
          <a:p>
            <a:pPr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xPos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0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переменная для хранения определенной начальной координаты робота  </a:t>
            </a:r>
          </a:p>
          <a:p>
            <a:pPr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xFinal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= 0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переменная для хранения определенной конечной координаты робота  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endParaRPr lang="en-US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dirty="0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right = </a:t>
            </a:r>
            <a:r>
              <a:rPr lang="en-US" dirty="0" err="1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brick.sensor</a:t>
            </a:r>
            <a:r>
              <a:rPr lang="en-US" dirty="0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(A1).read</a:t>
            </a:r>
          </a:p>
          <a:p>
            <a:pPr>
              <a:buSzPct val="100000"/>
            </a:pPr>
            <a:endParaRPr lang="en-US" dirty="0">
              <a:solidFill>
                <a:srgbClr val="00B050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#---------------------------------------------------------------------------</a:t>
            </a:r>
          </a:p>
          <a:p>
            <a:pPr>
              <a:buSzPct val="100000"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добавляем данные в локальную карту</a:t>
            </a:r>
          </a:p>
          <a:p>
            <a:pPr>
              <a:buSzPct val="100000"/>
            </a:pP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mapLocal.append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(int(right()&gt;30))</a:t>
            </a:r>
          </a:p>
          <a:p>
            <a:pPr>
              <a:buSzPct val="100000"/>
            </a:pP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while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not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flag:</a:t>
            </a:r>
          </a:p>
          <a:p>
            <a:pPr>
              <a:buSzPct val="100000"/>
            </a:pPr>
            <a:r>
              <a:rPr lang="en-US" dirty="0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run(50, 52.5)</a:t>
            </a:r>
            <a:r>
              <a:rPr lang="ru-RU" dirty="0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перемещаемся в следующий сектор</a:t>
            </a:r>
            <a:endParaRPr lang="en-US" dirty="0"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dirty="0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mapLocal.append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(int(right()&gt;30))</a:t>
            </a:r>
            <a:r>
              <a:rPr lang="ru-RU" dirty="0">
                <a:solidFill>
                  <a:schemeClr val="dk1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добавляем данные в локальную карту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Microsoft YaHei" panose="020B0503020204020204" pitchFamily="34" charset="-122"/>
              <a:cs typeface="Courier New" panose="02070309020205020404" pitchFamily="49" charset="0"/>
              <a:sym typeface="Trebuchet MS"/>
            </a:endParaRPr>
          </a:p>
          <a:p>
            <a:pPr>
              <a:buSzPct val="100000"/>
            </a:pPr>
            <a:r>
              <a:rPr lang="en-US" dirty="0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 localization()</a:t>
            </a:r>
            <a:r>
              <a:rPr lang="ru-RU" dirty="0"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# </a:t>
            </a: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ea typeface="Microsoft YaHei" panose="020B0503020204020204" pitchFamily="34" charset="-122"/>
                <a:cs typeface="Courier New" panose="02070309020205020404" pitchFamily="49" charset="0"/>
                <a:sym typeface="Trebuchet MS"/>
              </a:rPr>
              <a:t>пробуем локализоваться</a:t>
            </a:r>
          </a:p>
        </p:txBody>
      </p:sp>
    </p:spTree>
    <p:extLst>
      <p:ext uri="{BB962C8B-B14F-4D97-AF65-F5344CB8AC3E}">
        <p14:creationId xmlns:p14="http://schemas.microsoft.com/office/powerpoint/2010/main" val="342222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TRIKtheme2019 (1) — копия</Template>
  <TotalTime>45224</TotalTime>
  <Words>705</Words>
  <Application>Microsoft Office PowerPoint</Application>
  <PresentationFormat>Широкоэкранный</PresentationFormat>
  <Paragraphs>129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Verdana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Элементарные действия Алгоритмические структуры</dc:title>
  <dc:subject/>
  <dc:creator>Анастасия Мерецкая</dc:creator>
  <dc:description/>
  <cp:lastModifiedBy>Ilya Shirokolobov</cp:lastModifiedBy>
  <cp:revision>179</cp:revision>
  <dcterms:created xsi:type="dcterms:W3CDTF">2019-08-14T07:24:59Z</dcterms:created>
  <dcterms:modified xsi:type="dcterms:W3CDTF">2022-06-27T04:17:36Z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55</vt:i4>
  </property>
</Properties>
</file>