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09" r:id="rId3"/>
    <p:sldId id="311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29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5" roundtripDataSignature="AMtx7miDWKGVM+QFRc+YfayvjmVa8K1i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7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AFF56-8625-4C6A-913C-9785EC132992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8B43E-2104-44E7-BD29-EAACB42D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1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59878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c8b6e55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c8b6e555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c8b6e555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29826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56678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86622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07826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3690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1294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65078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3027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>
  <p:cSld name="2_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ru-RU" dirty="0"/>
              <a:t>Образец заголовка</a:t>
            </a:r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sym typeface="Verdana"/>
              </a:rPr>
              <a:t>Образец заголовка</a:t>
            </a: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 userDrawn="1"/>
        </p:nvSpPr>
        <p:spPr>
          <a:xfrm>
            <a:off x="838199" y="393585"/>
            <a:ext cx="8802757" cy="54483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 b="1" i="0" u="none" strike="noStrike" cap="none" dirty="0">
                <a:solidFill>
                  <a:srgbClr val="99CC00"/>
                </a:solidFill>
                <a:latin typeface="Verdana"/>
                <a:ea typeface="Verdana"/>
                <a:cs typeface="Calibri"/>
                <a:sym typeface="Verdana"/>
              </a:rPr>
              <a:t>Информация и контакты</a:t>
            </a:r>
            <a:endParaRPr lang="ru-RU" sz="32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" name="Google Shape;31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</a:t>
            </a: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EE51E-D7DF-4E4C-BE49-E2FD92F8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1795" y="1664042"/>
            <a:ext cx="8203254" cy="1704573"/>
          </a:xfrm>
        </p:spPr>
        <p:txBody>
          <a:bodyPr anchor="ctr" anchorCtr="0"/>
          <a:lstStyle/>
          <a:p>
            <a:r>
              <a:rPr lang="ru-RU" sz="4000" dirty="0"/>
              <a:t>Методы корректировки при перемещении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0D5831-8EFF-428C-8F6D-DA2212775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3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Выравнивание по расстоянию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263610" y="1113653"/>
            <a:ext cx="114423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движение с выравниванием по гироскопу и стене</a:t>
            </a:r>
          </a:p>
          <a:p>
            <a:pPr lvl="0">
              <a:buSzPct val="100000"/>
            </a:pPr>
            <a:r>
              <a:rPr lang="en-US" sz="12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(v, s):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d, direction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angle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выбираем направление движения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на «идеальный» угол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kpG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1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коэффициент пропорциональности для регулятора по углу с гироскопа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-1.8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коэффициент пропорциональности для регулятора по стене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s *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/ 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math.pi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*d)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пересчет см в </a:t>
            </a:r>
            <a:r>
              <a:rPr lang="ru-RU" sz="12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энкодеры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eL.reset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abs(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eL.read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()) &lt;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and forward() &gt; 15:  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err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- direction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u1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kpG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err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управляющее воздействие по гироскопу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r = right()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(r &lt; 21):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считаем управление по стене только при показании датчика меньше 21 см (когда стена есть)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errW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12 – r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желаемая дистанция до стены 12 см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*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errW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управляющее воздействие по расстоянию до стены справа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u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+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итоговое управляющее воздействие</a:t>
            </a:r>
            <a:endParaRPr lang="en-US" sz="12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mL(v + u)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 - u)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(10) </a:t>
            </a:r>
            <a:endParaRPr lang="ru-RU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mL(0)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984789" y="2932670"/>
            <a:ext cx="5749701" cy="4860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Остановка перед стеной по датчику расстояния, направленному вперед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965622" y="3377514"/>
            <a:ext cx="16393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802659" y="3175686"/>
            <a:ext cx="1182130" cy="10297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3862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c8b6e555a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Методы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2E3B71C-DEFE-4079-B078-D6BCF16B70F1}"/>
              </a:ext>
            </a:extLst>
          </p:cNvPr>
          <p:cNvSpPr/>
          <p:nvPr/>
        </p:nvSpPr>
        <p:spPr>
          <a:xfrm>
            <a:off x="513854" y="1304046"/>
            <a:ext cx="106731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Вычисление «идеального» угла при поворотах. Выравнивание при движении вперед на идеальный угол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Расчет </a:t>
            </a:r>
            <a:r>
              <a:rPr lang="ru-RU" sz="3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дрифта</a:t>
            </a: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 гироскопа и корректировка  вычисления абсолютного угла (</a:t>
            </a:r>
            <a:r>
              <a:rPr lang="en-US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bias</a:t>
            </a: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) 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Выравнивание по стене и углу при движении прямо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Выравнивание по датчику расстояния, направленному вперед</a:t>
            </a:r>
          </a:p>
        </p:txBody>
      </p:sp>
    </p:spTree>
    <p:extLst>
      <p:ext uri="{BB962C8B-B14F-4D97-AF65-F5344CB8AC3E}">
        <p14:creationId xmlns:p14="http://schemas.microsoft.com/office/powerpoint/2010/main" val="2908694604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Вычисление «идеального» угла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263611" y="1121891"/>
            <a:ext cx="61207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переопределение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read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для дат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.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расстояния ИК</a:t>
            </a:r>
            <a:endParaRPr lang="ru-RU" sz="16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right =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(A1).read </a:t>
            </a:r>
            <a:b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forward =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(A2).read </a:t>
            </a: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angle = 0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идеальный угол</a:t>
            </a:r>
            <a:endParaRPr lang="en-US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функция движения по правилу правой руки (ППР) в полигоне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секторами размера 40х40 см</a:t>
            </a:r>
            <a:endParaRPr lang="en-US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выравнивание на идеальный угол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angle</a:t>
            </a:r>
            <a:endParaRPr lang="ru-RU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6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ppr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angle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35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True: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right() &gt;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rotateGyro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(89)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angle += 89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(60, 40)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elif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forward() &gt;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(60, 40)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rotateGyro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(-89)</a:t>
            </a: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angle -= 89</a:t>
            </a:r>
          </a:p>
          <a:p>
            <a:pPr lvl="0">
              <a:buSzPct val="100000"/>
            </a:pPr>
            <a:endParaRPr lang="en-US" sz="16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49081" y="1196031"/>
            <a:ext cx="54452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 движение с выравниванием на угол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angle</a:t>
            </a:r>
            <a:b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 направление движение задает знак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v</a:t>
            </a:r>
          </a:p>
          <a:p>
            <a:pPr lvl="0">
              <a:buSzPct val="100000"/>
            </a:pPr>
            <a:r>
              <a:rPr lang="en-US" sz="1600" b="1" dirty="0" err="1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rtl val="0"/>
              </a:rPr>
              <a:t>def</a:t>
            </a:r>
            <a:r>
              <a:rPr lang="en-US" sz="1600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rtl val="0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(v, s):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direction, angle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angle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s *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/ (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math.pi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d)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1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(E3).reset()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abs(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(E3).read()) &lt;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err =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– direction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u =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err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 - u)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 + u)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0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  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42931208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Вычисление «идеального» угла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E3B71C-DEFE-4079-B078-D6BCF16B70F1}"/>
              </a:ext>
            </a:extLst>
          </p:cNvPr>
          <p:cNvSpPr/>
          <p:nvPr/>
        </p:nvSpPr>
        <p:spPr>
          <a:xfrm>
            <a:off x="513854" y="1304046"/>
            <a:ext cx="10673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Поворот по гироскопу можно осуществляется на значение 89 или 88, т.к. именно значения соответствуют реальному углу поворота на 90 градусов. Выбирается эмпирически</a:t>
            </a:r>
          </a:p>
        </p:txBody>
      </p:sp>
    </p:spTree>
    <p:extLst>
      <p:ext uri="{BB962C8B-B14F-4D97-AF65-F5344CB8AC3E}">
        <p14:creationId xmlns:p14="http://schemas.microsoft.com/office/powerpoint/2010/main" val="2558042476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Расчет </a:t>
            </a:r>
            <a:r>
              <a:rPr lang="ru-RU" dirty="0" err="1">
                <a:sym typeface="Trebuchet MS"/>
              </a:rPr>
              <a:t>дрифта</a:t>
            </a:r>
            <a:r>
              <a:rPr lang="ru-RU" dirty="0">
                <a:sym typeface="Trebuchet MS"/>
              </a:rPr>
              <a:t> гироскопа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E3B71C-DEFE-4079-B078-D6BCF16B70F1}"/>
              </a:ext>
            </a:extLst>
          </p:cNvPr>
          <p:cNvSpPr/>
          <p:nvPr/>
        </p:nvSpPr>
        <p:spPr>
          <a:xfrm>
            <a:off x="447952" y="1279333"/>
            <a:ext cx="62246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Рассчитанный по гироскопу угол со временем накапливает ошибку, т.к. вычисляется путем суммирования.</a:t>
            </a:r>
          </a:p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Для корректировки угла относительно реального направления можно использовать особенности конструктивной модели робота, а также объекты на полигоне</a:t>
            </a:r>
          </a:p>
          <a:p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rtl val="0"/>
            </a:endParaRPr>
          </a:p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Необходимо выровнять робота относительно стены и затем скорректировать угол рысканья вычисляемый по гироскопу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309" y="1177992"/>
            <a:ext cx="2669864" cy="25251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853" y="3826182"/>
            <a:ext cx="2669864" cy="2525192"/>
          </a:xfrm>
          <a:prstGeom prst="rect">
            <a:avLst/>
          </a:prstGeom>
        </p:spPr>
      </p:pic>
      <p:cxnSp>
        <p:nvCxnSpPr>
          <p:cNvPr id="4" name="Прямая со стрелкой 3"/>
          <p:cNvCxnSpPr/>
          <p:nvPr/>
        </p:nvCxnSpPr>
        <p:spPr>
          <a:xfrm flipV="1">
            <a:off x="8369241" y="1070919"/>
            <a:ext cx="0" cy="128510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0542264" y="3703184"/>
            <a:ext cx="0" cy="128510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68098" y="88560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22292" y="34107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10309654" y="3715226"/>
            <a:ext cx="232610" cy="1260610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890859" y="341079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29798" y="2096813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БЫЛО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629876" y="4960355"/>
            <a:ext cx="1067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СТАЛО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7457165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Расчет </a:t>
            </a:r>
            <a:r>
              <a:rPr lang="ru-RU" dirty="0" err="1">
                <a:sym typeface="Trebuchet MS"/>
              </a:rPr>
              <a:t>дрифта</a:t>
            </a:r>
            <a:r>
              <a:rPr lang="ru-RU" dirty="0">
                <a:sym typeface="Trebuchet MS"/>
              </a:rPr>
              <a:t> гироскопа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E3B71C-DEFE-4079-B078-D6BCF16B70F1}"/>
              </a:ext>
            </a:extLst>
          </p:cNvPr>
          <p:cNvSpPr/>
          <p:nvPr/>
        </p:nvSpPr>
        <p:spPr>
          <a:xfrm>
            <a:off x="447951" y="1279333"/>
            <a:ext cx="72544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Для выравнивания по относительно стены можно использовать «бампер» сзади робота </a:t>
            </a:r>
          </a:p>
          <a:p>
            <a:endParaRPr lang="ru-RU" sz="2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rtl val="0"/>
            </a:endParaRPr>
          </a:p>
          <a:p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rtl val="0"/>
              </a:rPr>
              <a:t>Выполнить отъезд назад и упереться бампером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760" y="3714607"/>
            <a:ext cx="4269031" cy="240133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05" y="3714607"/>
            <a:ext cx="4269032" cy="24013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243" y="1064227"/>
            <a:ext cx="4049353" cy="2277761"/>
          </a:xfrm>
          <a:prstGeom prst="rect">
            <a:avLst/>
          </a:prstGeom>
        </p:spPr>
      </p:pic>
      <p:cxnSp>
        <p:nvCxnSpPr>
          <p:cNvPr id="7" name="Прямая со стрелкой 6"/>
          <p:cNvCxnSpPr>
            <a:stCxn id="3" idx="3"/>
            <a:endCxn id="2" idx="1"/>
          </p:cNvCxnSpPr>
          <p:nvPr/>
        </p:nvCxnSpPr>
        <p:spPr>
          <a:xfrm>
            <a:off x="5380837" y="4915272"/>
            <a:ext cx="1124923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291914" y="4456670"/>
            <a:ext cx="131805" cy="84026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80055" y="4806778"/>
            <a:ext cx="131805" cy="84026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751377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Расчет </a:t>
            </a:r>
            <a:r>
              <a:rPr lang="ru-RU" dirty="0" err="1">
                <a:sym typeface="Trebuchet MS"/>
              </a:rPr>
              <a:t>дрифта</a:t>
            </a:r>
            <a:r>
              <a:rPr lang="ru-RU" dirty="0">
                <a:sym typeface="Trebuchet MS"/>
              </a:rPr>
              <a:t> гироскопа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263611" y="1121891"/>
            <a:ext cx="57664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переменная для ошибки гироскопа</a:t>
            </a:r>
            <a:endParaRPr lang="ru-RU" sz="16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bias = 0</a:t>
            </a:r>
            <a:endParaRPr lang="en-US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вычисление погрешности гироскопа</a:t>
            </a:r>
          </a:p>
          <a:p>
            <a:pPr lvl="0">
              <a:buSzPct val="100000"/>
            </a:pPr>
            <a:r>
              <a:rPr lang="en-US" sz="16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correct():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global bias, angle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(-50)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mL(-50)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#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выбираем время отъезда назад, чтобы </a:t>
            </a:r>
            <a:endParaRPr lang="en-US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упереться в стену «бампером»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(2000)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</a:p>
          <a:p>
            <a:pPr lvl="0">
              <a:buSzPct val="100000"/>
            </a:pPr>
            <a:r>
              <a:rPr lang="ru-RU" sz="160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mL(0)</a:t>
            </a:r>
          </a:p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вычисление погрешности гироскопа</a:t>
            </a:r>
            <a:endParaRPr lang="en-US" sz="16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bias += angle - direction</a:t>
            </a:r>
            <a:endParaRPr lang="ru-RU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(1000)</a:t>
            </a:r>
          </a:p>
          <a:p>
            <a:pPr lvl="0">
              <a:buSzPct val="100000"/>
            </a:pP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(30,10)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5469924" y="1121891"/>
            <a:ext cx="61824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ППР </a:t>
            </a:r>
          </a:p>
          <a:p>
            <a:pPr lvl="0">
              <a:buSzPct val="100000"/>
            </a:pPr>
            <a:r>
              <a:rPr lang="en-US" sz="16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ppr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angle 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True: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right() &gt; 40: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rotateGyro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(89)      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angle += 89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(60, 40)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elif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forward() &gt; 40: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(60, 40)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rotateGyro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(-89)</a:t>
            </a: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angle -= 89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запускаем корректировку после поворота     </a:t>
            </a:r>
          </a:p>
          <a:p>
            <a:pPr lvl="0">
              <a:buSzPct val="100000"/>
            </a:pP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налево. В этом случае всегда стена сзади</a:t>
            </a:r>
            <a:endParaRPr lang="en-US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correct()</a:t>
            </a:r>
          </a:p>
        </p:txBody>
      </p:sp>
    </p:spTree>
    <p:extLst>
      <p:ext uri="{BB962C8B-B14F-4D97-AF65-F5344CB8AC3E}">
        <p14:creationId xmlns:p14="http://schemas.microsoft.com/office/powerpoint/2010/main" val="2635139054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Расчет </a:t>
            </a:r>
            <a:r>
              <a:rPr lang="ru-RU" dirty="0" err="1">
                <a:sym typeface="Trebuchet MS"/>
              </a:rPr>
              <a:t>дрифта</a:t>
            </a:r>
            <a:r>
              <a:rPr lang="ru-RU" dirty="0">
                <a:sym typeface="Trebuchet MS"/>
              </a:rPr>
              <a:t> гироскопа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263610" y="1121891"/>
            <a:ext cx="109233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переменная для ошибки гироскопа</a:t>
            </a:r>
            <a:endParaRPr lang="ru-RU" sz="24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bias = 0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Вычисление абсолютного угла по гироскопу</a:t>
            </a:r>
          </a:p>
          <a:p>
            <a:pPr lvl="0">
              <a:buSzPct val="100000"/>
            </a:pP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getYaw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():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direction,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yawOld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n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yaw =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brick.gyroscope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().read()[6]/1000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deltaYaw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yaw -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yawOld</a:t>
            </a:r>
            <a:endParaRPr lang="en-US" sz="24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yawOld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yaw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n += -round(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deltaYaw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/320)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direction = yaw + n * 360 + bias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87546" y="4819135"/>
            <a:ext cx="1243914" cy="60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564409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ru-RU" dirty="0">
                <a:sym typeface="Trebuchet MS"/>
              </a:rPr>
              <a:t>Выравнивание по стене и углу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263610" y="1113653"/>
            <a:ext cx="114423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движение с выравниванием по гироскопу и стене</a:t>
            </a:r>
          </a:p>
          <a:p>
            <a:pPr lvl="0">
              <a:buSzPct val="100000"/>
            </a:pPr>
            <a:r>
              <a:rPr lang="en-US" sz="12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runGyro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(v, s):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d, direction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angle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выбираем направление движения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на «идеальный» угол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kpG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1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коэффициент пропорциональности для регулятора по углу с гироскопа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-1.8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коэффициент пропорциональности для регулятора по стене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s *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/ 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math.pi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*d)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пересчет см в </a:t>
            </a:r>
            <a:r>
              <a:rPr lang="ru-RU" sz="12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энкодеры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eL.reset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abs(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eL.read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()) &lt;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:  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err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- direction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u1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kpG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err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управляющее воздействие по гироскопу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r = right()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(r &lt; 21):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считаем управление по стене только при показании датчика меньше 21 см (когда стена есть)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errW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12 – r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желаемая дистанция до стены 12 см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kpW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*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errW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управляющее воздействие по расстоянию до стены справа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 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u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uGyro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+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uWall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итоговое управляющее воздействие</a:t>
            </a:r>
            <a:endParaRPr lang="en-US" sz="12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mL(v + u)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 - u)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(10) </a:t>
            </a:r>
            <a:endParaRPr lang="ru-RU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mL(0)</a:t>
            </a:r>
          </a:p>
          <a:p>
            <a:pPr lvl="0"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Скругленный прямоугольник 1"/>
              <p:cNvSpPr/>
              <p:nvPr/>
            </p:nvSpPr>
            <p:spPr>
              <a:xfrm>
                <a:off x="5917833" y="4753232"/>
                <a:ext cx="5749701" cy="120083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ru-RU" dirty="0">
                    <a:solidFill>
                      <a:schemeClr val="dk1"/>
                    </a:solidFill>
                    <a:latin typeface="Calibri" panose="020F0502020204030204" pitchFamily="34" charset="0"/>
                    <a:cs typeface="Calibri" panose="020F0502020204030204" pitchFamily="34" charset="0"/>
                    <a:rtl val="0"/>
                  </a:rPr>
                  <a:t>Возможно использовать </a:t>
                </a:r>
                <a:r>
                  <a:rPr lang="ru-RU" dirty="0">
                    <a:latin typeface="Calibri" panose="020F0502020204030204" pitchFamily="34" charset="0"/>
                    <a:cs typeface="Calibri" panose="020F0502020204030204" pitchFamily="34" charset="0"/>
                    <a:rtl val="0"/>
                  </a:rPr>
                  <a:t>также </a:t>
                </a:r>
                <a:r>
                  <a:rPr lang="ru-RU" dirty="0">
                    <a:solidFill>
                      <a:schemeClr val="dk1"/>
                    </a:solidFill>
                    <a:latin typeface="Calibri" panose="020F0502020204030204" pitchFamily="34" charset="0"/>
                    <a:cs typeface="Calibri" panose="020F0502020204030204" pitchFamily="34" charset="0"/>
                    <a:rtl val="0"/>
                  </a:rPr>
                  <a:t>комплементарный фильтр для вычисления управляющего воздействия: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𝑢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=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𝛼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 ∗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𝑢𝐺𝑦𝑟𝑜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  <a:rtl val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  <a:rtl val="0"/>
                            </a:rPr>
                            <m:t>1− </m:t>
                          </m:r>
                          <m:r>
                            <a:rPr lang="en-US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  <a:rtl val="0"/>
                            </a:rPr>
                            <m:t>𝛼</m:t>
                          </m:r>
                        </m:e>
                      </m:d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∗</m:t>
                      </m:r>
                      <m:r>
                        <a:rPr lang="en-US" i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  <a:rtl val="0"/>
                        </a:rPr>
                        <m:t>𝑢𝑊𝑎𝑙𝑙</m:t>
                      </m:r>
                    </m:oMath>
                  </m:oMathPara>
                </a14:m>
                <a:endParaRPr lang="ru-RU" dirty="0">
                  <a:solidFill>
                    <a:schemeClr val="dk1"/>
                  </a:solidFill>
                  <a:latin typeface="Calibri" panose="020F0502020204030204" pitchFamily="34" charset="0"/>
                  <a:cs typeface="Calibri" panose="020F0502020204030204" pitchFamily="34" charset="0"/>
                  <a:rtl val="0"/>
                </a:endParaRPr>
              </a:p>
            </p:txBody>
          </p:sp>
        </mc:Choice>
        <mc:Fallback xmlns="">
          <p:sp>
            <p:nvSpPr>
              <p:cNvPr id="2" name="Скругленный 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833" y="4753232"/>
                <a:ext cx="5749701" cy="120083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53653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Ktheme2019" id="{3EE4B165-53EC-4A0A-9C55-72CB4EA76720}" vid="{6A35BB6B-5003-4483-AF5E-6DF0028E6E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</Template>
  <TotalTime>26521</TotalTime>
  <Words>1155</Words>
  <Application>Microsoft Office PowerPoint</Application>
  <PresentationFormat>Широкоэкранный</PresentationFormat>
  <Paragraphs>164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Verdana</vt:lpstr>
      <vt:lpstr>TRIKtheme2019</vt:lpstr>
      <vt:lpstr>Методы корректировки при перемещении</vt:lpstr>
      <vt:lpstr>Методы</vt:lpstr>
      <vt:lpstr>Вычисление «идеального» угла</vt:lpstr>
      <vt:lpstr>Вычисление «идеального» угла</vt:lpstr>
      <vt:lpstr>Расчет дрифта гироскопа</vt:lpstr>
      <vt:lpstr>Расчет дрифта гироскопа</vt:lpstr>
      <vt:lpstr>Расчет дрифта гироскопа</vt:lpstr>
      <vt:lpstr>Расчет дрифта гироскопа</vt:lpstr>
      <vt:lpstr>Выравнивание по стене и углу</vt:lpstr>
      <vt:lpstr>Выравнивание по расстоянию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Компьютерное зрение</dc:title>
  <dc:creator>Анастасия Мерецкая</dc:creator>
  <cp:lastModifiedBy>Ilya Shirokolobov</cp:lastModifiedBy>
  <cp:revision>142</cp:revision>
  <dcterms:created xsi:type="dcterms:W3CDTF">2019-09-12T18:22:40Z</dcterms:created>
  <dcterms:modified xsi:type="dcterms:W3CDTF">2022-06-27T01:57:04Z</dcterms:modified>
</cp:coreProperties>
</file>