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308" r:id="rId3"/>
    <p:sldId id="322" r:id="rId4"/>
    <p:sldId id="313" r:id="rId5"/>
    <p:sldId id="323" r:id="rId6"/>
    <p:sldId id="324" r:id="rId7"/>
    <p:sldId id="321" r:id="rId8"/>
    <p:sldId id="314" r:id="rId9"/>
    <p:sldId id="325" r:id="rId10"/>
    <p:sldId id="317" r:id="rId11"/>
    <p:sldId id="318" r:id="rId12"/>
    <p:sldId id="319" r:id="rId13"/>
    <p:sldId id="320" r:id="rId14"/>
    <p:sldId id="297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5" roundtripDataSignature="AMtx7miDWKGVM+QFRc+YfayvjmVa8K1i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6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AFF56-8625-4C6A-913C-9785EC132992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8B43E-2104-44E7-BD29-EAACB42D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01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274006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98799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98052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75405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c8b6e55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c8b6e555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5c8b6e555a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4124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051801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58766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03906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40493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62129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755616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1941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trikset.com/" TargetMode="External"/><Relationship Id="rId2" Type="http://schemas.openxmlformats.org/officeDocument/2006/relationships/hyperlink" Target="mailto:support@trikset.com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rikset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ик">
  <p:cSld name="2_Титульный слайд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/>
          <p:nvPr/>
        </p:nvSpPr>
        <p:spPr>
          <a:xfrm>
            <a:off x="1971675" y="1646664"/>
            <a:ext cx="8266043" cy="1728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1963392" y="1539747"/>
            <a:ext cx="8266043" cy="1644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6000"/>
              <a:buFont typeface="Verdana"/>
              <a:buNone/>
              <a:defRPr sz="48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ru-RU" dirty="0"/>
              <a:t>Образец заголовка</a:t>
            </a:r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 l="3016" t="11569" r="3069" b="11220"/>
          <a:stretch/>
        </p:blipFill>
        <p:spPr>
          <a:xfrm>
            <a:off x="838200" y="480894"/>
            <a:ext cx="2927437" cy="5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33900" y="3158114"/>
            <a:ext cx="3124199" cy="312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/>
          <p:nvPr/>
        </p:nvSpPr>
        <p:spPr>
          <a:xfrm>
            <a:off x="838199" y="360000"/>
            <a:ext cx="8802757" cy="612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  <a:defRPr sz="36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marL="0" marR="0" lvl="0" indent="0" rtl="0">
              <a:spcBef>
                <a:spcPts val="0"/>
              </a:spcBef>
              <a:spcAft>
                <a:spcPts val="0"/>
              </a:spcAft>
            </a:pPr>
            <a:r>
              <a:rPr lang="ru-RU" sz="3600" b="1" dirty="0">
                <a:solidFill>
                  <a:srgbClr val="99CC00"/>
                </a:solidFill>
                <a:latin typeface="Verdana"/>
                <a:ea typeface="Verdana"/>
                <a:sym typeface="Verdana"/>
              </a:rPr>
              <a:t>Образец заголовка</a:t>
            </a:r>
            <a:endParaRPr lang="ru-RU" sz="3600" b="1" dirty="0">
              <a:solidFill>
                <a:srgbClr val="99CC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" name="Google Shape;11;p11">
            <a:extLst>
              <a:ext uri="{FF2B5EF4-FFF2-40B4-BE49-F238E27FC236}">
                <a16:creationId xmlns:a16="http://schemas.microsoft.com/office/drawing/2014/main" id="{0244F299-5738-424A-BC07-1FE5EA41599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олько заголовок">
  <p:cSld name="1_Только заголовок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/>
          <p:nvPr userDrawn="1"/>
        </p:nvSpPr>
        <p:spPr>
          <a:xfrm>
            <a:off x="838199" y="393585"/>
            <a:ext cx="8802757" cy="54483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ru-RU" sz="3200" b="1" i="0" u="none" strike="noStrike" cap="none" dirty="0">
                <a:solidFill>
                  <a:srgbClr val="99CC00"/>
                </a:solidFill>
                <a:latin typeface="Verdana"/>
                <a:ea typeface="Verdana"/>
                <a:cs typeface="Calibri"/>
                <a:sym typeface="Verdana"/>
              </a:rPr>
              <a:t>Информация и контакты</a:t>
            </a:r>
            <a:endParaRPr lang="ru-RU" sz="32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14"/>
          <p:cNvSpPr txBox="1"/>
          <p:nvPr/>
        </p:nvSpPr>
        <p:spPr>
          <a:xfrm>
            <a:off x="4076700" y="1614256"/>
            <a:ext cx="7467601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Поддержка ТРИК: </a:t>
            </a: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/>
              </a:rPr>
              <a:t>support@trikset.com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Справочный центр ТРИК: </a:t>
            </a: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help.trikset.com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5307" y="2214584"/>
            <a:ext cx="3592786" cy="3592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14800" y="2857817"/>
            <a:ext cx="2581275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4"/>
          <p:cNvSpPr txBox="1"/>
          <p:nvPr/>
        </p:nvSpPr>
        <p:spPr>
          <a:xfrm>
            <a:off x="6785632" y="2829858"/>
            <a:ext cx="100553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trikset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5680" y="1580971"/>
            <a:ext cx="2563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trikset.com</a:t>
            </a:r>
            <a:endParaRPr lang="ru-RU"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1;p11">
            <a:extLst>
              <a:ext uri="{FF2B5EF4-FFF2-40B4-BE49-F238E27FC236}">
                <a16:creationId xmlns:a16="http://schemas.microsoft.com/office/drawing/2014/main" id="{26772FF2-8705-4E26-ABB4-4E299511B23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-nc-sa/3.0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12" name="Google Shape;12;p11"/>
          <p:cNvPicPr preferRelativeResize="0"/>
          <p:nvPr/>
        </p:nvPicPr>
        <p:blipFill rotWithShape="1">
          <a:blip r:embed="rId5">
            <a:alphaModFix/>
          </a:blip>
          <a:srcRect l="6972" t="36957" r="7355" b="36954"/>
          <a:stretch/>
        </p:blipFill>
        <p:spPr>
          <a:xfrm>
            <a:off x="9945279" y="396000"/>
            <a:ext cx="1782001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1"/>
          <p:cNvSpPr txBox="1"/>
          <p:nvPr/>
        </p:nvSpPr>
        <p:spPr>
          <a:xfrm>
            <a:off x="1581150" y="6314626"/>
            <a:ext cx="242887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Распространяется по лицензии </a:t>
            </a:r>
            <a:r>
              <a:rPr lang="ru-RU" sz="1200" b="0" i="0" u="sng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Creative Commons BY-NC-SA</a:t>
            </a:r>
            <a:endParaRPr sz="1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1"/>
          <p:cNvSpPr txBox="1"/>
          <p:nvPr/>
        </p:nvSpPr>
        <p:spPr>
          <a:xfrm>
            <a:off x="4162425" y="6314626"/>
            <a:ext cx="391477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ООО «</a:t>
            </a:r>
            <a:r>
              <a:rPr lang="ru-RU" sz="1200" b="0" i="0" u="none" strike="noStrike" cap="none" dirty="0" err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КиберТех</a:t>
            </a: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Санкт-Петербург, 2020</a:t>
            </a:r>
            <a:endParaRPr sz="1200" b="0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28675" y="6434126"/>
            <a:ext cx="739617" cy="25877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EE51E-D7DF-4E4C-BE49-E2FD92F8D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978" y="2053002"/>
            <a:ext cx="8266043" cy="875559"/>
          </a:xfrm>
        </p:spPr>
        <p:txBody>
          <a:bodyPr/>
          <a:lstStyle/>
          <a:p>
            <a:r>
              <a:rPr lang="ru-RU" dirty="0"/>
              <a:t>Введение в </a:t>
            </a:r>
            <a:r>
              <a:rPr lang="en-US" dirty="0">
                <a:sym typeface="Trebuchet MS"/>
              </a:rPr>
              <a:t>Python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80D5831-8EFF-428C-8F6D-DA2212775D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3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</a:t>
            </a:r>
            <a:endParaRPr lang="ru-RU" dirty="0">
              <a:sym typeface="Trebuchet M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7958D4F-C422-40F8-958E-B697A72F7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10</a:t>
            </a:fld>
            <a:endParaRPr lang="ru-RU"/>
          </a:p>
        </p:txBody>
      </p:sp>
      <p:sp>
        <p:nvSpPr>
          <p:cNvPr id="5" name="Shape 209">
            <a:extLst>
              <a:ext uri="{FF2B5EF4-FFF2-40B4-BE49-F238E27FC236}">
                <a16:creationId xmlns:a16="http://schemas.microsoft.com/office/drawing/2014/main" id="{49C32DD1-0160-479A-BDF9-0B72730B806E}"/>
              </a:ext>
            </a:extLst>
          </p:cNvPr>
          <p:cNvSpPr/>
          <p:nvPr/>
        </p:nvSpPr>
        <p:spPr>
          <a:xfrm>
            <a:off x="838125" y="1228735"/>
            <a:ext cx="8712967" cy="54927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Функции</a:t>
            </a:r>
            <a:b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wasPressed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(key):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if 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brick.key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().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wasPressed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(key):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	return 1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else: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	return 0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#key</a:t>
            </a:r>
            <a:r>
              <a:rPr lang="ru-RU" sz="24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, например, </a:t>
            </a:r>
            <a:r>
              <a:rPr lang="en-US" sz="2400" dirty="0" err="1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KeysEnum.Esc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Вызов функции</a:t>
            </a:r>
          </a:p>
          <a:p>
            <a:pPr lvl="0">
              <a:buSzPct val="100000"/>
            </a:pP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wasPressed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</a:t>
            </a:r>
            <a:r>
              <a:rPr lang="en-US" sz="24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enterButton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</a:t>
            </a:r>
            <a:endParaRPr lang="ru-RU" sz="24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431246508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</a:t>
            </a:r>
            <a:endParaRPr lang="ru-RU" dirty="0">
              <a:sym typeface="Trebuchet M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7958D4F-C422-40F8-958E-B697A72F7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11</a:t>
            </a:fld>
            <a:endParaRPr lang="ru-RU"/>
          </a:p>
        </p:txBody>
      </p:sp>
      <p:sp>
        <p:nvSpPr>
          <p:cNvPr id="5" name="Shape 209">
            <a:extLst>
              <a:ext uri="{FF2B5EF4-FFF2-40B4-BE49-F238E27FC236}">
                <a16:creationId xmlns:a16="http://schemas.microsoft.com/office/drawing/2014/main" id="{49C32DD1-0160-479A-BDF9-0B72730B806E}"/>
              </a:ext>
            </a:extLst>
          </p:cNvPr>
          <p:cNvSpPr/>
          <p:nvPr/>
        </p:nvSpPr>
        <p:spPr>
          <a:xfrm>
            <a:off x="838124" y="1228735"/>
            <a:ext cx="10919679" cy="54927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100000"/>
            </a:pP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Задача 1.1.1. Объявление переменных</a:t>
            </a: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Определите переменные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str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,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num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,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flag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и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txt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со значениями «Привет, ТРИК», 123, </a:t>
            </a:r>
            <a:r>
              <a:rPr lang="en-US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T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rue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, «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T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rue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». При помощи оператора определения типа и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print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убедитесь, что переменных принадлежат типам: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string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, </a:t>
            </a:r>
            <a:r>
              <a:rPr lang="en-US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int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,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boolean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.</a:t>
            </a:r>
            <a:b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pPr>
              <a:buSzPct val="100000"/>
            </a:pP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Задача 1.1.2. Площадь прямоугольника</a:t>
            </a: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Напишите скрипт, который находит площадь прямоугольника высотой 23см (переменная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height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), шириной 10см (переменная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width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). Значение площади должно хранится в числовой переменной s. Выведите результат в консоль в формате: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s = ???</a:t>
            </a:r>
            <a:b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Задача 1.1.3. Длина дуги</a:t>
            </a:r>
            <a:b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Напишите скрипт, который находит длину дуги сектора с углом 36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(alpha)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и радиусом 10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(r)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. Выведите результат в консоль.</a:t>
            </a:r>
            <a:endParaRPr lang="ru-RU" sz="24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885274925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</a:t>
            </a:r>
            <a:endParaRPr lang="ru-RU" dirty="0">
              <a:sym typeface="Trebuchet M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7958D4F-C422-40F8-958E-B697A72F7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12</a:t>
            </a:fld>
            <a:endParaRPr lang="ru-RU"/>
          </a:p>
        </p:txBody>
      </p:sp>
      <p:sp>
        <p:nvSpPr>
          <p:cNvPr id="5" name="Shape 209">
            <a:extLst>
              <a:ext uri="{FF2B5EF4-FFF2-40B4-BE49-F238E27FC236}">
                <a16:creationId xmlns:a16="http://schemas.microsoft.com/office/drawing/2014/main" id="{49C32DD1-0160-479A-BDF9-0B72730B806E}"/>
              </a:ext>
            </a:extLst>
          </p:cNvPr>
          <p:cNvSpPr/>
          <p:nvPr/>
        </p:nvSpPr>
        <p:spPr>
          <a:xfrm>
            <a:off x="838125" y="1228735"/>
            <a:ext cx="10436600" cy="54927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100000"/>
            </a:pP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Задача 1.1.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4</a:t>
            </a: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. Функция «Привет!»</a:t>
            </a: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Реализуйте функцию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hello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с параметром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name.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Функция должна выводить приветствие. Например,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“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Привет, Иван!</a:t>
            </a:r>
            <a:r>
              <a:rPr lang="en-US" sz="240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”</a:t>
            </a:r>
            <a:b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pPr>
              <a:buSzPct val="100000"/>
            </a:pP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Задача 1.1.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5</a:t>
            </a: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. Функция максимума</a:t>
            </a: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Напишите функцию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max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, которая возвращает наибольший из своих числовых аргументов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a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и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b.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Например, вызов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max(4, 12)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должен вернуть 12.</a:t>
            </a:r>
          </a:p>
          <a:p>
            <a:pPr lvl="0">
              <a:buSzPct val="100000"/>
            </a:pP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Задача 1.1.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6</a:t>
            </a: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. Поиск элемента в массиве</a:t>
            </a:r>
            <a:b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Реализуйте функцию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search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с двумя параметрами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mas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(массив из целых чисел) и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a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(целое число), которая возвращает номер первого элемента, который равен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a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. В случае, если такого элемента нет, функция должна вернуть -1</a:t>
            </a:r>
          </a:p>
          <a:p>
            <a:pPr lvl="0">
              <a:buSzPct val="100000"/>
            </a:pPr>
            <a:endParaRPr lang="ru-RU" sz="24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621033265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</a:t>
            </a:r>
            <a:endParaRPr lang="ru-RU" dirty="0">
              <a:sym typeface="Trebuchet M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7958D4F-C422-40F8-958E-B697A72F7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13</a:t>
            </a:fld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209">
                <a:extLst>
                  <a:ext uri="{FF2B5EF4-FFF2-40B4-BE49-F238E27FC236}">
                    <a16:creationId xmlns:a16="http://schemas.microsoft.com/office/drawing/2014/main" id="{49C32DD1-0160-479A-BDF9-0B72730B806E}"/>
                  </a:ext>
                </a:extLst>
              </p:cNvPr>
              <p:cNvSpPr/>
              <p:nvPr/>
            </p:nvSpPr>
            <p:spPr>
              <a:xfrm>
                <a:off x="838125" y="1228735"/>
                <a:ext cx="10436600" cy="43094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lvl="0">
                  <a:buSzPct val="100000"/>
                </a:pPr>
                <a:r>
                  <a:rPr lang="ru-RU" sz="2400" b="1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Задача 1.1.7. Числа Фибоначчи</a:t>
                </a:r>
                <a:endParaRPr lang="en-US" sz="2400" b="1" dirty="0">
                  <a:solidFill>
                    <a:schemeClr val="dk1"/>
                  </a:solidFill>
                  <a:latin typeface="Calibri" panose="020F0502020204030204" pitchFamily="34" charset="0"/>
                  <a:ea typeface="Trebuchet MS"/>
                  <a:cs typeface="Calibri" panose="020F0502020204030204" pitchFamily="34" charset="0"/>
                  <a:sym typeface="Trebuchet MS"/>
                </a:endParaRPr>
              </a:p>
              <a:p>
                <a:pPr lvl="0">
                  <a:buSzPct val="100000"/>
                </a:pP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Реализуйте функцию </a:t>
                </a:r>
                <a:r>
                  <a:rPr lang="en-US" sz="2400" dirty="0" err="1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fibonacci</a:t>
                </a: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, которая выводит числа Фибоначчи в консоль </a:t>
                </a:r>
                <a: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c 1 </a:t>
                </a: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до </a:t>
                </a:r>
                <a: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n</a:t>
                </a: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 номера, где </a:t>
                </a:r>
                <a: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n – </a:t>
                </a: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параметр функции. </a:t>
                </a:r>
                <a: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  <a:sym typeface="Trebuchet MS"/>
                      </a:rPr>
                      <m:t>3</m:t>
                    </m:r>
                    <m:r>
                      <a:rPr lang="en-US" sz="24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  <a:sym typeface="Trebuchet MS"/>
                      </a:rPr>
                      <m:t>≤</m:t>
                    </m:r>
                    <m:r>
                      <a:rPr lang="en-US" sz="24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  <a:sym typeface="Trebuchet MS"/>
                      </a:rPr>
                      <m:t>𝑛</m:t>
                    </m:r>
                    <m:r>
                      <a:rPr lang="en-US" sz="24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  <a:sym typeface="Trebuchet MS"/>
                      </a:rPr>
                      <m:t>≤12</m:t>
                    </m:r>
                  </m:oMath>
                </a14:m>
                <a: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)</a:t>
                </a:r>
                <a:b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</a:br>
                <a:endParaRPr lang="ru-RU" sz="2400" dirty="0">
                  <a:solidFill>
                    <a:schemeClr val="dk1"/>
                  </a:solidFill>
                  <a:latin typeface="Calibri" panose="020F0502020204030204" pitchFamily="34" charset="0"/>
                  <a:ea typeface="Trebuchet MS"/>
                  <a:cs typeface="Calibri" panose="020F0502020204030204" pitchFamily="34" charset="0"/>
                  <a:sym typeface="Trebuchet MS"/>
                </a:endParaRPr>
              </a:p>
              <a:p>
                <a:pPr>
                  <a:buSzPct val="100000"/>
                </a:pPr>
                <a:r>
                  <a:rPr lang="ru-RU" sz="2400" b="1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Задача 1.1.8. Заполнение массива</a:t>
                </a:r>
                <a:endParaRPr lang="en-US" sz="2400" b="1" dirty="0">
                  <a:solidFill>
                    <a:schemeClr val="dk1"/>
                  </a:solidFill>
                  <a:latin typeface="Calibri" panose="020F0502020204030204" pitchFamily="34" charset="0"/>
                  <a:ea typeface="Trebuchet MS"/>
                  <a:cs typeface="Calibri" panose="020F0502020204030204" pitchFamily="34" charset="0"/>
                  <a:sym typeface="Trebuchet MS"/>
                </a:endParaRPr>
              </a:p>
              <a:p>
                <a:pPr lvl="0">
                  <a:buSzPct val="100000"/>
                </a:pP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Напишите функцию заполнения массива </a:t>
                </a:r>
                <a: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array </a:t>
                </a: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целыми числами от </a:t>
                </a:r>
                <a: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a </a:t>
                </a: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до </a:t>
                </a:r>
                <a: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b. </a:t>
                </a:r>
                <a:endParaRPr lang="ru-RU" sz="2400" dirty="0">
                  <a:solidFill>
                    <a:schemeClr val="dk1"/>
                  </a:solidFill>
                  <a:latin typeface="Calibri" panose="020F0502020204030204" pitchFamily="34" charset="0"/>
                  <a:ea typeface="Trebuchet MS"/>
                  <a:cs typeface="Calibri" panose="020F0502020204030204" pitchFamily="34" charset="0"/>
                  <a:sym typeface="Trebuchet MS"/>
                </a:endParaRPr>
              </a:p>
              <a:p>
                <a:pPr lvl="0">
                  <a:buSzPct val="100000"/>
                </a:pPr>
                <a:endParaRPr lang="ru-RU" sz="2400" dirty="0">
                  <a:solidFill>
                    <a:schemeClr val="dk1"/>
                  </a:solidFill>
                  <a:latin typeface="Calibri" panose="020F0502020204030204" pitchFamily="34" charset="0"/>
                  <a:ea typeface="Trebuchet MS"/>
                  <a:cs typeface="Calibri" panose="020F0502020204030204" pitchFamily="34" charset="0"/>
                  <a:sym typeface="Trebuchet MS"/>
                </a:endParaRPr>
              </a:p>
              <a:p>
                <a:pPr lvl="0">
                  <a:buSzPct val="100000"/>
                </a:pPr>
                <a:r>
                  <a:rPr lang="ru-RU" sz="2400" b="1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Задача 1.1.9. НОД</a:t>
                </a:r>
                <a:br>
                  <a:rPr lang="ru-RU" sz="2400" b="1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</a:b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Реализуйте функцию с двумя целыми параметрами </a:t>
                </a:r>
                <a: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a </a:t>
                </a: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и </a:t>
                </a:r>
                <a:r>
                  <a:rPr lang="en-US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b</a:t>
                </a:r>
                <a:r>
                  <a:rPr lang="ru-RU" sz="2400" dirty="0">
                    <a:solidFill>
                      <a:schemeClr val="dk1"/>
                    </a:solidFill>
                    <a:latin typeface="Calibri" panose="020F0502020204030204" pitchFamily="34" charset="0"/>
                    <a:ea typeface="Trebuchet MS"/>
                    <a:cs typeface="Calibri" panose="020F0502020204030204" pitchFamily="34" charset="0"/>
                    <a:sym typeface="Trebuchet MS"/>
                  </a:rPr>
                  <a:t>, которая возвращает наибольший общий делитель этих чисел.</a:t>
                </a:r>
                <a:endParaRPr lang="ru-RU" sz="2400" dirty="0">
                  <a:solidFill>
                    <a:schemeClr val="dk1"/>
                  </a:solidFill>
                  <a:latin typeface="Courier New" panose="02070309020205020404" pitchFamily="49" charset="0"/>
                  <a:ea typeface="Trebuchet MS"/>
                  <a:cs typeface="Courier New" panose="02070309020205020404" pitchFamily="49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5" name="Shape 209">
                <a:extLst>
                  <a:ext uri="{FF2B5EF4-FFF2-40B4-BE49-F238E27FC236}">
                    <a16:creationId xmlns:a16="http://schemas.microsoft.com/office/drawing/2014/main" id="{49C32DD1-0160-479A-BDF9-0B72730B80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25" y="1228735"/>
                <a:ext cx="10436600" cy="4309423"/>
              </a:xfrm>
              <a:prstGeom prst="rect">
                <a:avLst/>
              </a:prstGeom>
              <a:blipFill>
                <a:blip r:embed="rId3"/>
                <a:stretch>
                  <a:fillRect l="-876" t="-1133" r="-10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3389130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c8b6e555a_0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14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</a:t>
            </a:r>
            <a:endParaRPr lang="ru-RU" dirty="0">
              <a:sym typeface="Trebuchet MS"/>
            </a:endParaRPr>
          </a:p>
        </p:txBody>
      </p:sp>
      <p:sp>
        <p:nvSpPr>
          <p:cNvPr id="6" name="Shape 151">
            <a:extLst>
              <a:ext uri="{FF2B5EF4-FFF2-40B4-BE49-F238E27FC236}">
                <a16:creationId xmlns:a16="http://schemas.microsoft.com/office/drawing/2014/main" id="{E906369A-E887-43BD-A61A-0D343F1FD059}"/>
              </a:ext>
            </a:extLst>
          </p:cNvPr>
          <p:cNvSpPr txBox="1"/>
          <p:nvPr/>
        </p:nvSpPr>
        <p:spPr>
          <a:xfrm>
            <a:off x="602289" y="1501172"/>
            <a:ext cx="11191911" cy="3510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14300" lvl="0">
              <a:buClr>
                <a:schemeClr val="dk1"/>
              </a:buClr>
              <a:buSzPct val="100000"/>
            </a:pPr>
            <a:r>
              <a:rPr lang="en-US" sz="2400" b="1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Python</a:t>
            </a:r>
            <a:r>
              <a:rPr lang="ru-RU" sz="24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-  высокоуровневый язык программирования общего назначения с динамической строгой типизацией и автоматическим управлением памятью</a:t>
            </a:r>
            <a:r>
              <a:rPr lang="en-US" sz="24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114300" lvl="0">
              <a:buClr>
                <a:schemeClr val="dk1"/>
              </a:buClr>
              <a:buSzPct val="100000"/>
            </a:pPr>
            <a:endParaRPr lang="en-US" sz="2400" dirty="0">
              <a:solidFill>
                <a:schemeClr val="dk1"/>
              </a:solidFill>
              <a:latin typeface="Calibri" pitchFamily="34" charset="0"/>
              <a:cs typeface="Calibri" pitchFamily="34" charset="0"/>
            </a:endParaRPr>
          </a:p>
          <a:p>
            <a:pPr marL="457200" lvl="0" indent="-342900"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Python</a:t>
            </a:r>
            <a:r>
              <a:rPr lang="ru-RU" sz="24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не требуется компилировать, так как это интерпретируемый язык. </a:t>
            </a:r>
          </a:p>
          <a:p>
            <a:pPr marL="457200" lvl="0" indent="-342900"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Python</a:t>
            </a:r>
            <a:r>
              <a:rPr lang="ru-RU" sz="24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является </a:t>
            </a:r>
            <a:r>
              <a:rPr lang="ru-RU" sz="24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мультипарадигмальным</a:t>
            </a:r>
            <a:r>
              <a:rPr lang="ru-RU" sz="24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языком программирования, поддерживающим императивное, процедурное, структурное, объектно-ориентированное программирование, </a:t>
            </a:r>
            <a:r>
              <a:rPr lang="ru-RU" sz="24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метапрограммирование</a:t>
            </a:r>
            <a:r>
              <a:rPr lang="ru-RU" sz="24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и функциональное </a:t>
            </a:r>
            <a:r>
              <a:rPr lang="ru-RU" sz="24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программированиеобъектно</a:t>
            </a:r>
            <a:r>
              <a:rPr lang="ru-RU" sz="24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-ориентированный</a:t>
            </a:r>
          </a:p>
          <a:p>
            <a:pPr marL="457200" lvl="0" indent="-342900"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dk1"/>
              </a:solidFill>
              <a:latin typeface="Calibri" pitchFamily="34" charset="0"/>
              <a:ea typeface="Trebuchet MS"/>
              <a:cs typeface="Calibri" pitchFamily="34" charset="0"/>
              <a:sym typeface="Trebuchet MS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E7FC6E-F0B8-4338-8302-0C18582DA5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182681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JavaScript</a:t>
            </a:r>
            <a:endParaRPr lang="ru-RU" dirty="0">
              <a:sym typeface="Trebuchet MS"/>
            </a:endParaRPr>
          </a:p>
        </p:txBody>
      </p:sp>
      <p:sp>
        <p:nvSpPr>
          <p:cNvPr id="6" name="Shape 151">
            <a:extLst>
              <a:ext uri="{FF2B5EF4-FFF2-40B4-BE49-F238E27FC236}">
                <a16:creationId xmlns:a16="http://schemas.microsoft.com/office/drawing/2014/main" id="{E906369A-E887-43BD-A61A-0D343F1FD059}"/>
              </a:ext>
            </a:extLst>
          </p:cNvPr>
          <p:cNvSpPr txBox="1"/>
          <p:nvPr/>
        </p:nvSpPr>
        <p:spPr>
          <a:xfrm>
            <a:off x="231353" y="1259632"/>
            <a:ext cx="11191911" cy="3510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14300" lvl="0">
              <a:buClr>
                <a:schemeClr val="dk1"/>
              </a:buClr>
              <a:buSzPct val="100000"/>
            </a:pPr>
            <a:r>
              <a:rPr lang="ru-RU" sz="2000" b="1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Javascript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-  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мультипарадигменный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язык программирования. Поддерживает </a:t>
            </a:r>
            <a:r>
              <a:rPr lang="ru-RU" sz="2000" b="1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объектно-ориентированный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b="1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императивный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и функциональный стили. Является реализацией языка 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ECMAScript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114300" lvl="0">
              <a:buClr>
                <a:schemeClr val="dk1"/>
              </a:buClr>
              <a:buSzPct val="100000"/>
            </a:pPr>
            <a:endParaRPr lang="en-US" sz="2000" dirty="0">
              <a:solidFill>
                <a:schemeClr val="dk1"/>
              </a:solidFill>
              <a:latin typeface="Calibri" pitchFamily="34" charset="0"/>
              <a:cs typeface="Calibri" pitchFamily="34" charset="0"/>
            </a:endParaRPr>
          </a:p>
          <a:p>
            <a:pPr marL="457200" lvl="0" indent="-342900"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Java</a:t>
            </a:r>
            <a:r>
              <a:rPr lang="en-US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cript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не требуется компилировать</a:t>
            </a:r>
          </a:p>
          <a:p>
            <a:pPr marL="457200" lvl="0" indent="-342900"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Javascript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- НЕ </a:t>
            </a:r>
            <a:r>
              <a:rPr lang="en-US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ava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, а совсем другой язык. Он похоже называется, но не более того. У 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javascript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есть свой стандарт: 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ECMAScript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, спецификация которого находится на сайте в разделе стандарт языка.</a:t>
            </a:r>
          </a:p>
          <a:p>
            <a:pPr marL="457200" lvl="0" indent="-342900"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Кто-то говорит, что 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javascript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похож на 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Python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, кто-то говорит о схожести с языками 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Ruby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Self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. Правда заключается в том, что </a:t>
            </a:r>
            <a:r>
              <a:rPr lang="ru-RU" sz="200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javascript</a:t>
            </a:r>
            <a:r>
              <a:rPr lang="ru-RU" sz="2000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сам по себе. Это действительно особенный язык.</a:t>
            </a:r>
            <a:endParaRPr lang="ru-RU" sz="2000" dirty="0">
              <a:solidFill>
                <a:schemeClr val="dk1"/>
              </a:solidFill>
              <a:latin typeface="Calibri" pitchFamily="34" charset="0"/>
              <a:ea typeface="Trebuchet MS"/>
              <a:cs typeface="Calibri" pitchFamily="34" charset="0"/>
              <a:sym typeface="Trebuchet M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7FDEEB2-AE03-491E-96E7-3C0E0AE840D4}"/>
              </a:ext>
            </a:extLst>
          </p:cNvPr>
          <p:cNvSpPr/>
          <p:nvPr/>
        </p:nvSpPr>
        <p:spPr>
          <a:xfrm>
            <a:off x="569674" y="5229200"/>
            <a:ext cx="109916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На самом деле программы на писаны на языке </a:t>
            </a:r>
            <a:r>
              <a:rPr lang="en-US" sz="2000" i="1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QtScript</a:t>
            </a:r>
            <a:r>
              <a:rPr lang="ru-RU" sz="2000" i="1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, но он имеем мало отличий от </a:t>
            </a:r>
            <a:r>
              <a:rPr lang="en-US" sz="2000" i="1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JavaScript</a:t>
            </a:r>
            <a:r>
              <a:rPr lang="ru-RU" sz="2000" i="1" dirty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, поэтому будем считать, что программы написаны на последнем.</a:t>
            </a:r>
            <a:endParaRPr lang="en-US" sz="2000" i="1" dirty="0">
              <a:solidFill>
                <a:schemeClr val="dk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E7FC6E-F0B8-4338-8302-0C18582DA5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74486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</a:t>
            </a:r>
            <a:endParaRPr lang="ru-RU" dirty="0">
              <a:sym typeface="Trebuchet MS"/>
            </a:endParaRPr>
          </a:p>
        </p:txBody>
      </p:sp>
      <p:sp>
        <p:nvSpPr>
          <p:cNvPr id="4" name="Shape 209">
            <a:extLst>
              <a:ext uri="{FF2B5EF4-FFF2-40B4-BE49-F238E27FC236}">
                <a16:creationId xmlns:a16="http://schemas.microsoft.com/office/drawing/2014/main" id="{BBF9F12B-5909-4DE0-A6E4-C775233D3992}"/>
              </a:ext>
            </a:extLst>
          </p:cNvPr>
          <p:cNvSpPr/>
          <p:nvPr/>
        </p:nvSpPr>
        <p:spPr>
          <a:xfrm>
            <a:off x="741584" y="1064113"/>
            <a:ext cx="8712967" cy="54927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Типы данных</a:t>
            </a:r>
            <a:b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None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(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неопределенное значение переменной)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Логические переменные (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Boolean Type)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Числа (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Numeric Type)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int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– 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целое число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float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– 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число с плавающей точкой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complex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– 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комплексное число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Списки (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Sequence Type)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list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– 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список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tuple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– 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кортеж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range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– 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диапазон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Строки (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Text Sequence Type )</a:t>
            </a: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str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B885F7B-F335-4DBB-A7B3-0D9722D3F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4</a:t>
            </a:fld>
            <a:endParaRPr lang="ru-RU"/>
          </a:p>
        </p:txBody>
      </p:sp>
      <p:sp>
        <p:nvSpPr>
          <p:cNvPr id="5" name="Shape 209">
            <a:extLst>
              <a:ext uri="{FF2B5EF4-FFF2-40B4-BE49-F238E27FC236}">
                <a16:creationId xmlns:a16="http://schemas.microsoft.com/office/drawing/2014/main" id="{393178F2-2AA9-445B-B597-D98F5F88F1CF}"/>
              </a:ext>
            </a:extLst>
          </p:cNvPr>
          <p:cNvSpPr/>
          <p:nvPr/>
        </p:nvSpPr>
        <p:spPr>
          <a:xfrm>
            <a:off x="7788751" y="4043897"/>
            <a:ext cx="3890818" cy="24031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Функция определения типа переменной\объекта</a:t>
            </a:r>
            <a:b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type()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(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неопределенное</a:t>
            </a:r>
          </a:p>
          <a:p>
            <a:pPr lvl="0"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print(type(“hello”))</a:t>
            </a:r>
            <a:endParaRPr lang="en-US" sz="2400" b="1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119540925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</a:t>
            </a:r>
            <a:endParaRPr lang="ru-RU" dirty="0">
              <a:sym typeface="Trebuchet MS"/>
            </a:endParaRPr>
          </a:p>
        </p:txBody>
      </p:sp>
      <p:sp>
        <p:nvSpPr>
          <p:cNvPr id="4" name="Shape 209">
            <a:extLst>
              <a:ext uri="{FF2B5EF4-FFF2-40B4-BE49-F238E27FC236}">
                <a16:creationId xmlns:a16="http://schemas.microsoft.com/office/drawing/2014/main" id="{BBF9F12B-5909-4DE0-A6E4-C775233D3992}"/>
              </a:ext>
            </a:extLst>
          </p:cNvPr>
          <p:cNvSpPr/>
          <p:nvPr/>
        </p:nvSpPr>
        <p:spPr>
          <a:xfrm>
            <a:off x="741584" y="1064113"/>
            <a:ext cx="8712967" cy="51382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Переменные</a:t>
            </a:r>
            <a:b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= 2</a:t>
            </a:r>
            <a:b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= 4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c = a + b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 = “TRIK”</a:t>
            </a:r>
            <a:endParaRPr lang="ru-RU" sz="24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 = “TRIK2” </a:t>
            </a:r>
            <a:r>
              <a:rPr lang="en-US" sz="2400" dirty="0">
                <a:solidFill>
                  <a:schemeClr val="accent6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400" dirty="0">
                <a:solidFill>
                  <a:schemeClr val="accent6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Регистр имеет значение</a:t>
            </a:r>
            <a:endParaRPr lang="en-US" sz="2400" dirty="0">
              <a:solidFill>
                <a:schemeClr val="accent6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flag = True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Вывод в консоль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TRIK Studio</a:t>
            </a:r>
            <a:b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print(“Hello”) </a:t>
            </a:r>
            <a:r>
              <a:rPr lang="en-US" sz="2400" dirty="0">
                <a:solidFill>
                  <a:schemeClr val="accent6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400" dirty="0">
                <a:solidFill>
                  <a:schemeClr val="accent6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вывод в консоль</a:t>
            </a:r>
            <a:br>
              <a:rPr lang="en-US" sz="2400" dirty="0">
                <a:solidFill>
                  <a:schemeClr val="accent6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 = 4 + 5 * 7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text = “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Ответ: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”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print(text, a)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B885F7B-F335-4DBB-A7B3-0D9722D3F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484806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</a:t>
            </a:r>
            <a:endParaRPr lang="ru-RU" dirty="0">
              <a:sym typeface="Trebuchet MS"/>
            </a:endParaRPr>
          </a:p>
        </p:txBody>
      </p:sp>
      <p:sp>
        <p:nvSpPr>
          <p:cNvPr id="4" name="Shape 209">
            <a:extLst>
              <a:ext uri="{FF2B5EF4-FFF2-40B4-BE49-F238E27FC236}">
                <a16:creationId xmlns:a16="http://schemas.microsoft.com/office/drawing/2014/main" id="{BBF9F12B-5909-4DE0-A6E4-C775233D3992}"/>
              </a:ext>
            </a:extLst>
          </p:cNvPr>
          <p:cNvSpPr/>
          <p:nvPr/>
        </p:nvSpPr>
        <p:spPr>
          <a:xfrm>
            <a:off x="741584" y="1064113"/>
            <a:ext cx="8712967" cy="51382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Операторы приращения</a:t>
            </a:r>
            <a:b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 + 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2</a:t>
            </a:r>
            <a:b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+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=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2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endParaRPr lang="en-US" sz="24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+= -= *= /= 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//= </a:t>
            </a:r>
            <a:r>
              <a:rPr lang="en-US" sz="24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4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целочисленное деление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%= </a:t>
            </a:r>
            <a:r>
              <a:rPr lang="en-US" sz="2400" dirty="0">
                <a:solidFill>
                  <a:schemeClr val="accent6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400" dirty="0">
                <a:solidFill>
                  <a:schemeClr val="accent6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остаток от деления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**= </a:t>
            </a:r>
            <a:r>
              <a:rPr lang="en-US" sz="2400" dirty="0">
                <a:solidFill>
                  <a:schemeClr val="accent6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400" dirty="0">
                <a:solidFill>
                  <a:schemeClr val="accent6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возведение в степень</a:t>
            </a:r>
            <a:br>
              <a:rPr lang="en-US" sz="2400" dirty="0">
                <a:solidFill>
                  <a:schemeClr val="accent6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B885F7B-F335-4DBB-A7B3-0D9722D3F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138532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 </a:t>
            </a:r>
            <a:endParaRPr lang="ru-RU" dirty="0">
              <a:sym typeface="Trebuchet MS"/>
            </a:endParaRPr>
          </a:p>
        </p:txBody>
      </p:sp>
      <p:sp>
        <p:nvSpPr>
          <p:cNvPr id="4" name="Shape 209">
            <a:extLst>
              <a:ext uri="{FF2B5EF4-FFF2-40B4-BE49-F238E27FC236}">
                <a16:creationId xmlns:a16="http://schemas.microsoft.com/office/drawing/2014/main" id="{BBF9F12B-5909-4DE0-A6E4-C775233D3992}"/>
              </a:ext>
            </a:extLst>
          </p:cNvPr>
          <p:cNvSpPr/>
          <p:nvPr/>
        </p:nvSpPr>
        <p:spPr>
          <a:xfrm>
            <a:off x="741584" y="1064113"/>
            <a:ext cx="10843691" cy="4646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Списки\Массивы</a:t>
            </a:r>
            <a:b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mas = [1,6,8,3,6,7,2,4]</a:t>
            </a:r>
            <a:endParaRPr lang="en-US" sz="2400" dirty="0">
              <a:solidFill>
                <a:srgbClr val="00B050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mas[0] = 3</a:t>
            </a:r>
            <a:endParaRPr lang="ru-RU" sz="24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mas[3] = “foo”</a:t>
            </a:r>
          </a:p>
          <a:p>
            <a:pPr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mas[6] = [2,2]</a:t>
            </a:r>
          </a:p>
          <a:p>
            <a:pPr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pack = [[1,1], 2, “hello’, 1, True]</a:t>
            </a:r>
          </a:p>
          <a:p>
            <a:pPr lvl="0">
              <a:buSzPct val="100000"/>
            </a:pPr>
            <a:endParaRPr lang="en-US" sz="2400" dirty="0">
              <a:solidFill>
                <a:schemeClr val="dk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Кортежи</a:t>
            </a:r>
          </a:p>
          <a:p>
            <a:pPr lvl="0"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 = (1,6,8,3,6,7,2,4)</a:t>
            </a:r>
            <a:endParaRPr lang="en-US" sz="2400" dirty="0">
              <a:solidFill>
                <a:srgbClr val="00B050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print(“a=”, a)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print(“a[1]=”, a[1])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B885F7B-F335-4DBB-A7B3-0D9722D3F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15623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</a:t>
            </a:r>
            <a:endParaRPr lang="ru-RU" dirty="0">
              <a:sym typeface="Trebuchet MS"/>
            </a:endParaRPr>
          </a:p>
        </p:txBody>
      </p:sp>
      <p:sp>
        <p:nvSpPr>
          <p:cNvPr id="4" name="Shape 209">
            <a:extLst>
              <a:ext uri="{FF2B5EF4-FFF2-40B4-BE49-F238E27FC236}">
                <a16:creationId xmlns:a16="http://schemas.microsoft.com/office/drawing/2014/main" id="{55DE9271-0AA9-48F2-A6D7-3871824210B5}"/>
              </a:ext>
            </a:extLst>
          </p:cNvPr>
          <p:cNvSpPr/>
          <p:nvPr/>
        </p:nvSpPr>
        <p:spPr>
          <a:xfrm>
            <a:off x="883091" y="1167630"/>
            <a:ext cx="8712967" cy="48881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57200"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Цикл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while</a:t>
            </a:r>
            <a:b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ru-RU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while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&lt;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условие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&gt;: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4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код, тело цикла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Цикл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for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ru-RU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for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 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in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&lt;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множество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&gt;: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4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тело цикла </a:t>
            </a:r>
            <a:endParaRPr lang="en-US" sz="2400" dirty="0">
              <a:solidFill>
                <a:srgbClr val="00B050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endParaRPr lang="en-US" sz="2000" dirty="0">
              <a:solidFill>
                <a:srgbClr val="00B050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Контейнеры обозначаются в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Python 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отступом</a:t>
            </a:r>
            <a:b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endParaRPr lang="ru-RU" sz="3200" dirty="0">
              <a:solidFill>
                <a:schemeClr val="tx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39888B9-A615-459D-988A-CDF6CCDB1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045529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Python</a:t>
            </a:r>
            <a:endParaRPr lang="ru-RU" dirty="0">
              <a:sym typeface="Trebuchet MS"/>
            </a:endParaRPr>
          </a:p>
        </p:txBody>
      </p:sp>
      <p:sp>
        <p:nvSpPr>
          <p:cNvPr id="4" name="Shape 209">
            <a:extLst>
              <a:ext uri="{FF2B5EF4-FFF2-40B4-BE49-F238E27FC236}">
                <a16:creationId xmlns:a16="http://schemas.microsoft.com/office/drawing/2014/main" id="{55DE9271-0AA9-48F2-A6D7-3871824210B5}"/>
              </a:ext>
            </a:extLst>
          </p:cNvPr>
          <p:cNvSpPr/>
          <p:nvPr/>
        </p:nvSpPr>
        <p:spPr>
          <a:xfrm>
            <a:off x="883091" y="1167630"/>
            <a:ext cx="8712967" cy="48881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Условие</a:t>
            </a:r>
          </a:p>
          <a:p>
            <a:pPr lvl="0">
              <a:buSzPct val="100000"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if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&lt;</a:t>
            </a:r>
            <a:r>
              <a:rPr lang="ru-RU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условие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&gt;:</a:t>
            </a:r>
            <a:b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4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код, тело цикла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endParaRPr lang="en-US" sz="2000" dirty="0">
              <a:solidFill>
                <a:srgbClr val="00B050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Контейнеры обозначаются в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Python 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отступом</a:t>
            </a:r>
            <a:b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endParaRPr lang="ru-RU" sz="3200" dirty="0">
              <a:solidFill>
                <a:schemeClr val="tx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39888B9-A615-459D-988A-CDF6CCDB1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852653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RIKtheme2019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Ktheme2019" id="{3EE4B165-53EC-4A0A-9C55-72CB4EA76720}" vid="{6A35BB6B-5003-4483-AF5E-6DF0028E6E6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TRIKtheme2019 (1)</Template>
  <TotalTime>25114</TotalTime>
  <Words>880</Words>
  <Application>Microsoft Office PowerPoint</Application>
  <PresentationFormat>Широкоэкранный</PresentationFormat>
  <Paragraphs>97</Paragraphs>
  <Slides>14</Slides>
  <Notes>13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Verdana</vt:lpstr>
      <vt:lpstr>TRIKtheme2019</vt:lpstr>
      <vt:lpstr>Введение в Python</vt:lpstr>
      <vt:lpstr>Python</vt:lpstr>
      <vt:lpstr>JavaScript</vt:lpstr>
      <vt:lpstr>Python</vt:lpstr>
      <vt:lpstr>Python</vt:lpstr>
      <vt:lpstr>Python</vt:lpstr>
      <vt:lpstr>Python </vt:lpstr>
      <vt:lpstr>Python</vt:lpstr>
      <vt:lpstr>Python</vt:lpstr>
      <vt:lpstr>Python</vt:lpstr>
      <vt:lpstr>Python</vt:lpstr>
      <vt:lpstr>Python</vt:lpstr>
      <vt:lpstr>Python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Компьютерное зрение</dc:title>
  <dc:creator>Анастасия Мерецкая</dc:creator>
  <cp:lastModifiedBy>Ilya Shirokolobov</cp:lastModifiedBy>
  <cp:revision>122</cp:revision>
  <dcterms:created xsi:type="dcterms:W3CDTF">2019-09-12T18:22:40Z</dcterms:created>
  <dcterms:modified xsi:type="dcterms:W3CDTF">2022-09-06T23:15:19Z</dcterms:modified>
</cp:coreProperties>
</file>