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308" r:id="rId3"/>
    <p:sldId id="261" r:id="rId4"/>
    <p:sldId id="301" r:id="rId5"/>
    <p:sldId id="309" r:id="rId6"/>
    <p:sldId id="310" r:id="rId7"/>
    <p:sldId id="311" r:id="rId8"/>
    <p:sldId id="312" r:id="rId9"/>
    <p:sldId id="313" r:id="rId10"/>
    <p:sldId id="314" r:id="rId11"/>
    <p:sldId id="257" r:id="rId12"/>
    <p:sldId id="258" r:id="rId13"/>
    <p:sldId id="300" r:id="rId14"/>
    <p:sldId id="297" r:id="rId15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=""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go="http://customooxmlschemas.google.com/" r:id="rId35" roundtripDataSignature="AMtx7miDWKGVM+QFRc+YfayvjmVa8K1iY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35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9AFF56-8625-4C6A-913C-9785EC132992}" type="datetimeFigureOut">
              <a:rPr lang="ru-RU" smtClean="0"/>
              <a:t>09.10.2022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8B43E-2104-44E7-BD29-EAACB42D4A9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0110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Shape 15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  <p:sp>
        <p:nvSpPr>
          <p:cNvPr id="154" name="Shape 154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</p:spTree>
    <p:extLst>
      <p:ext uri="{BB962C8B-B14F-4D97-AF65-F5344CB8AC3E}">
        <p14:creationId xmlns:p14="http://schemas.microsoft.com/office/powerpoint/2010/main" val="28274006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5c8b6e555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1" name="Google Shape;161;g5c8b6e555a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g5c8b6e555a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help.trikset.com/" TargetMode="External"/><Relationship Id="rId2" Type="http://schemas.openxmlformats.org/officeDocument/2006/relationships/hyperlink" Target="mailto:support@trikset.com" TargetMode="External"/><Relationship Id="rId1" Type="http://schemas.openxmlformats.org/officeDocument/2006/relationships/slideMaster" Target="../slideMasters/slideMaster1.xml"/><Relationship Id="rId6" Type="http://schemas.openxmlformats.org/officeDocument/2006/relationships/hyperlink" Target="https://trikset.com/" TargetMode="Externa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">
  <p:cSld name="2_Титульный слайд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12"/>
          <p:cNvSpPr/>
          <p:nvPr/>
        </p:nvSpPr>
        <p:spPr>
          <a:xfrm>
            <a:off x="1971675" y="1646664"/>
            <a:ext cx="8266043" cy="1728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" name="Google Shape;18;p12"/>
          <p:cNvSpPr txBox="1">
            <a:spLocks noGrp="1"/>
          </p:cNvSpPr>
          <p:nvPr>
            <p:ph type="ctrTitle"/>
          </p:nvPr>
        </p:nvSpPr>
        <p:spPr>
          <a:xfrm>
            <a:off x="1963392" y="1539747"/>
            <a:ext cx="8266043" cy="1644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6000"/>
              <a:buFont typeface="Verdana"/>
              <a:buNone/>
              <a:defRPr sz="4800" b="1" i="0" u="none" strike="noStrike" cap="none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r>
              <a:rPr lang="ru-RU" dirty="0"/>
              <a:t>Образец заголовка</a:t>
            </a:r>
            <a:endParaRPr dirty="0"/>
          </a:p>
        </p:txBody>
      </p:sp>
      <p:sp>
        <p:nvSpPr>
          <p:cNvPr id="19" name="Google Shape;19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20" name="Google Shape;20;p12"/>
          <p:cNvPicPr preferRelativeResize="0"/>
          <p:nvPr/>
        </p:nvPicPr>
        <p:blipFill rotWithShape="1">
          <a:blip r:embed="rId2">
            <a:alphaModFix/>
          </a:blip>
          <a:srcRect l="3016" t="11569" r="3069" b="11220"/>
          <a:stretch/>
        </p:blipFill>
        <p:spPr>
          <a:xfrm>
            <a:off x="838200" y="480894"/>
            <a:ext cx="2927437" cy="56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1;p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33900" y="3158114"/>
            <a:ext cx="3124199" cy="3124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>
  <p:cSld name="Заголовок раздела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24" name="Google Shape;24;p13"/>
          <p:cNvSpPr/>
          <p:nvPr/>
        </p:nvSpPr>
        <p:spPr>
          <a:xfrm>
            <a:off x="838199" y="360000"/>
            <a:ext cx="8802757" cy="61200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endParaRPr sz="3200" b="0" i="0" u="none" strike="noStrike" cap="non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25;p13"/>
          <p:cNvSpPr txBox="1">
            <a:spLocks noGrp="1"/>
          </p:cNvSpPr>
          <p:nvPr>
            <p:ph type="body" idx="1"/>
          </p:nvPr>
        </p:nvSpPr>
        <p:spPr>
          <a:xfrm>
            <a:off x="838199" y="1518249"/>
            <a:ext cx="10515600" cy="464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6" name="Google Shape;26;p13"/>
          <p:cNvSpPr txBox="1">
            <a:spLocks noGrp="1"/>
          </p:cNvSpPr>
          <p:nvPr>
            <p:ph type="title"/>
          </p:nvPr>
        </p:nvSpPr>
        <p:spPr>
          <a:xfrm>
            <a:off x="838125" y="377092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3600"/>
              <a:buFont typeface="Verdana"/>
              <a:buNone/>
              <a:defRPr sz="3600" b="1" i="0" u="none" strike="noStrike" cap="none">
                <a:solidFill>
                  <a:srgbClr val="99CC00"/>
                </a:solidFill>
                <a:latin typeface="Verdana"/>
                <a:ea typeface="Verdana"/>
                <a:cs typeface="Verdana"/>
                <a:sym typeface="Verdan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pPr marL="0" marR="0" lvl="0" indent="0" rtl="0">
              <a:spcBef>
                <a:spcPts val="0"/>
              </a:spcBef>
              <a:spcAft>
                <a:spcPts val="0"/>
              </a:spcAft>
            </a:pPr>
            <a:r>
              <a:rPr lang="ru-RU" sz="3600" b="1" dirty="0">
                <a:solidFill>
                  <a:srgbClr val="99CC00"/>
                </a:solidFill>
                <a:latin typeface="Verdana"/>
                <a:ea typeface="Verdana"/>
                <a:sym typeface="Verdana"/>
              </a:rPr>
              <a:t>Образец заголовка</a:t>
            </a:r>
            <a:endParaRPr lang="ru-RU" sz="3600" b="1" dirty="0">
              <a:solidFill>
                <a:srgbClr val="99CC00"/>
              </a:solidFill>
              <a:latin typeface="Verdana"/>
              <a:ea typeface="Verdana"/>
              <a:cs typeface="Verdana"/>
              <a:sym typeface="Verdana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>
  <p:cSld name="1_Только заголовок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14"/>
          <p:cNvSpPr/>
          <p:nvPr userDrawn="1"/>
        </p:nvSpPr>
        <p:spPr>
          <a:xfrm>
            <a:off x="838199" y="393585"/>
            <a:ext cx="8802757" cy="544830"/>
          </a:xfrm>
          <a:prstGeom prst="roundRect">
            <a:avLst>
              <a:gd name="adj" fmla="val 16667"/>
            </a:avLst>
          </a:prstGeom>
          <a:solidFill>
            <a:srgbClr val="001241"/>
          </a:solidFill>
          <a:ln>
            <a:noFill/>
          </a:ln>
        </p:spPr>
        <p:txBody>
          <a:bodyPr spcFirstLastPara="1" wrap="square" lIns="0" tIns="0" rIns="0" bIns="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</a:pPr>
            <a:r>
              <a:rPr lang="ru-RU" sz="3200" b="1" i="0" u="none" strike="noStrike" cap="none" dirty="0">
                <a:solidFill>
                  <a:srgbClr val="99CC00"/>
                </a:solidFill>
                <a:latin typeface="Verdana"/>
                <a:ea typeface="Verdana"/>
                <a:cs typeface="Calibri"/>
                <a:sym typeface="Verdana"/>
              </a:rPr>
              <a:t>Информация и контакты</a:t>
            </a:r>
            <a:endParaRPr lang="ru-RU" sz="3200" b="0" i="0" u="none" strike="noStrike" cap="none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29;p1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4"/>
          <p:cNvSpPr txBox="1"/>
          <p:nvPr/>
        </p:nvSpPr>
        <p:spPr>
          <a:xfrm>
            <a:off x="4076700" y="1614256"/>
            <a:ext cx="7467601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Поддержка ТРИК: </a:t>
            </a:r>
            <a:r>
              <a:rPr lang="ru-RU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2"/>
              </a:rPr>
              <a:t>support@trikset.com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32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Справочный центр ТРИК: </a:t>
            </a:r>
            <a:r>
              <a:rPr lang="ru-RU" sz="3200" u="sng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3"/>
              </a:rPr>
              <a:t>help.trikset.com</a:t>
            </a:r>
            <a:endParaRPr sz="3200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3" name="Google Shape;33;p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75307" y="2214584"/>
            <a:ext cx="3592786" cy="35927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" name="Google Shape;34;p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14800" y="2857817"/>
            <a:ext cx="2581275" cy="400050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4"/>
          <p:cNvSpPr txBox="1"/>
          <p:nvPr/>
        </p:nvSpPr>
        <p:spPr>
          <a:xfrm>
            <a:off x="6785632" y="2829858"/>
            <a:ext cx="1005532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2400" b="1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trikset</a:t>
            </a:r>
            <a:endParaRPr sz="24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65680" y="1580971"/>
            <a:ext cx="25637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trikset.com</a:t>
            </a:r>
            <a:endParaRPr lang="ru-RU" sz="3600" b="1" dirty="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hyperlink" Target="http://creativecommons.org/licenses/by-nc-sa/3.0" TargetMode="Externa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1"/>
          <p:cNvSpPr txBox="1">
            <a:spLocks noGrp="1"/>
          </p:cNvSpPr>
          <p:nvPr>
            <p:ph type="body" idx="1"/>
          </p:nvPr>
        </p:nvSpPr>
        <p:spPr>
          <a:xfrm>
            <a:off x="838199" y="1518249"/>
            <a:ext cx="10515600" cy="46492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1" name="Google Shape;11;p1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pic>
        <p:nvPicPr>
          <p:cNvPr id="12" name="Google Shape;12;p11"/>
          <p:cNvPicPr preferRelativeResize="0"/>
          <p:nvPr/>
        </p:nvPicPr>
        <p:blipFill rotWithShape="1">
          <a:blip r:embed="rId5">
            <a:alphaModFix/>
          </a:blip>
          <a:srcRect l="6972" t="36957" r="7355" b="36954"/>
          <a:stretch/>
        </p:blipFill>
        <p:spPr>
          <a:xfrm>
            <a:off x="9945279" y="396000"/>
            <a:ext cx="1782001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11"/>
          <p:cNvSpPr txBox="1"/>
          <p:nvPr/>
        </p:nvSpPr>
        <p:spPr>
          <a:xfrm>
            <a:off x="1581150" y="6314626"/>
            <a:ext cx="2428876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Распространяется по лицензии </a:t>
            </a:r>
            <a:r>
              <a:rPr lang="ru-RU" sz="1200" b="0" i="0" u="sng" strike="noStrike" cap="none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  <a:hlinkClick r:id="rId6"/>
              </a:rPr>
              <a:t>Creative Commons BY-NC-SA</a:t>
            </a:r>
            <a:endParaRPr sz="1200" b="0" i="0" u="none" strike="noStrike" cap="none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" name="Google Shape;14;p11"/>
          <p:cNvSpPr txBox="1"/>
          <p:nvPr/>
        </p:nvSpPr>
        <p:spPr>
          <a:xfrm>
            <a:off x="4162425" y="6314626"/>
            <a:ext cx="391477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ООО «</a:t>
            </a:r>
            <a:r>
              <a:rPr lang="ru-RU" sz="1200" b="0" i="0" u="none" strike="noStrike" cap="none" dirty="0" err="1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КиберТех</a:t>
            </a: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»</a:t>
            </a:r>
            <a:endParaRPr dirty="0"/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200" b="0" i="0" u="none" strike="noStrike" cap="none" dirty="0">
                <a:solidFill>
                  <a:srgbClr val="595959"/>
                </a:solidFill>
                <a:latin typeface="Calibri"/>
                <a:ea typeface="Calibri"/>
                <a:cs typeface="Calibri"/>
                <a:sym typeface="Calibri"/>
              </a:rPr>
              <a:t>Санкт-Петербург, 2022</a:t>
            </a:r>
            <a:endParaRPr sz="1200" b="0" i="0" u="none" strike="noStrike" cap="none" dirty="0">
              <a:solidFill>
                <a:srgbClr val="595959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5" name="Google Shape;15;p1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28675" y="6434126"/>
            <a:ext cx="739617" cy="258774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hyperlink" Target="https://help.trikset.com/trik/web-interface" TargetMode="Externa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hyperlink" Target="https://help.trikset.com/studio/utilities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hyperlink" Target="https://help.trikset.com/feedback/logging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sv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2EE51E-D7DF-4E4C-BE49-E2FD92F8DB0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62978" y="2053002"/>
            <a:ext cx="8266043" cy="875559"/>
          </a:xfrm>
        </p:spPr>
        <p:txBody>
          <a:bodyPr/>
          <a:lstStyle/>
          <a:p>
            <a:r>
              <a:rPr lang="ru-RU" dirty="0"/>
              <a:t>Контроллер ТРИК</a:t>
            </a:r>
          </a:p>
        </p:txBody>
      </p:sp>
      <p:sp>
        <p:nvSpPr>
          <p:cNvPr id="3" name="Номер слайда 2">
            <a:extLst>
              <a:ext uri="{FF2B5EF4-FFF2-40B4-BE49-F238E27FC236}">
                <a16:creationId xmlns:a16="http://schemas.microsoft.com/office/drawing/2014/main" id="{080D5831-8EFF-428C-8F6D-DA2212775D43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63255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B192542-614F-40A2-A7D2-513625C84D6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461" b="16463"/>
          <a:stretch/>
        </p:blipFill>
        <p:spPr>
          <a:xfrm>
            <a:off x="1804762" y="1363130"/>
            <a:ext cx="4216400" cy="2912534"/>
          </a:xfrm>
          <a:prstGeom prst="rect">
            <a:avLst/>
          </a:prstGeom>
        </p:spPr>
      </p:pic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9135467-68F1-4D78-9C8E-A13D6C6FF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Серводвигатель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B4E3D53-17D1-4D15-957B-62F8CA1BE952}"/>
              </a:ext>
            </a:extLst>
          </p:cNvPr>
          <p:cNvSpPr txBox="1"/>
          <p:nvPr/>
        </p:nvSpPr>
        <p:spPr>
          <a:xfrm>
            <a:off x="562409" y="4488186"/>
            <a:ext cx="700771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Порты: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S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S3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Серводвигатель 180° имеет встроенный датчик положения.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Управление серводвигателем осуществляется с помощью задания угла в градусах.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3374CBA-FD9B-4495-A366-09484235DB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7205" y="2101356"/>
            <a:ext cx="2431295" cy="228739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E3996140-592E-465C-9871-7AAF4081C5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02281" y="3969425"/>
            <a:ext cx="1204383" cy="78433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A70F93E-FDE1-404D-A069-26385E940F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000020" y="1111212"/>
            <a:ext cx="2808907" cy="2808907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82387C3D-40D1-4815-BF96-553BBE707675}"/>
              </a:ext>
            </a:extLst>
          </p:cNvPr>
          <p:cNvSpPr txBox="1"/>
          <p:nvPr/>
        </p:nvSpPr>
        <p:spPr>
          <a:xfrm>
            <a:off x="8765008" y="5249189"/>
            <a:ext cx="17520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переходники</a:t>
            </a:r>
          </a:p>
        </p:txBody>
      </p:sp>
    </p:spTree>
    <p:extLst>
      <p:ext uri="{BB962C8B-B14F-4D97-AF65-F5344CB8AC3E}">
        <p14:creationId xmlns:p14="http://schemas.microsoft.com/office/powerpoint/2010/main" val="211764384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371D973-AF8A-49CC-8755-3E96D0201E8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11</a:t>
            </a:fld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324B54D1-0B13-428C-BCF3-8116DE2256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Веб-интерфейс</a:t>
            </a:r>
            <a:r>
              <a:rPr lang="en-US" dirty="0"/>
              <a:t> (</a:t>
            </a:r>
            <a:r>
              <a:rPr lang="ru-RU" dirty="0"/>
              <a:t>конфигуратор</a:t>
            </a:r>
            <a:r>
              <a:rPr lang="en-US" dirty="0"/>
              <a:t>)</a:t>
            </a:r>
            <a:endParaRPr lang="ru-RU" dirty="0"/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DDDCB30D-4580-46A9-9B05-A78E2DEF9DA1}"/>
              </a:ext>
            </a:extLst>
          </p:cNvPr>
          <p:cNvSpPr/>
          <p:nvPr/>
        </p:nvSpPr>
        <p:spPr>
          <a:xfrm>
            <a:off x="838125" y="1135764"/>
            <a:ext cx="741260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https://help.trikset.com/trik/web-interface</a:t>
            </a:r>
            <a:endParaRPr lang="ru-R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8879F9D-0DFE-4525-A2FE-C591D6DE2A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125" y="1772295"/>
            <a:ext cx="9230264" cy="4555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56933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AE09F9E0-AEA1-47A7-9DC1-686A67224AF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12</a:t>
            </a:fld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D4E6C177-D721-4854-B51B-D415C74D0A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Операционная система ТРИК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A1630DB9-F249-4847-8A44-AE320DCD436A}"/>
              </a:ext>
            </a:extLst>
          </p:cNvPr>
          <p:cNvSpPr/>
          <p:nvPr/>
        </p:nvSpPr>
        <p:spPr>
          <a:xfrm>
            <a:off x="838125" y="1213399"/>
            <a:ext cx="1016055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Попасть в операционную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систему ТРИК можно с помощью утилит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PuTTY </a:t>
            </a:r>
            <a:r>
              <a:rPr lang="ru-RU" sz="28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WinSCP</a:t>
            </a:r>
            <a:b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  <a:hlinkClick r:id="rId2"/>
              </a:rPr>
              <a:t>https://help.trikset.com/studio/utilities</a:t>
            </a:r>
            <a:endParaRPr lang="ru-RU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5F87703A-156D-4311-93FA-E8C256944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5956" y="2582536"/>
            <a:ext cx="3915133" cy="379528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19AE9B6-4ED7-4E19-BCC3-32C17277142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1776" y="2566679"/>
            <a:ext cx="5539072" cy="3826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30149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5E6FF74-DF4D-43DA-BEB7-35A6E2BC3191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13</a:t>
            </a:fld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547185FD-28B4-4A1A-9049-EDFA776537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Log </a:t>
            </a:r>
            <a:r>
              <a:rPr lang="ru-RU" dirty="0"/>
              <a:t>файлы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400F0FB-811A-408D-8094-943AF07C5F67}"/>
              </a:ext>
            </a:extLst>
          </p:cNvPr>
          <p:cNvSpPr/>
          <p:nvPr/>
        </p:nvSpPr>
        <p:spPr>
          <a:xfrm>
            <a:off x="725981" y="1300313"/>
            <a:ext cx="10515675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Записи бортового журнала (</a:t>
            </a:r>
            <a:r>
              <a:rPr lang="en-US" sz="3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log-</a:t>
            </a:r>
            <a:r>
              <a:rPr lang="ru-RU" sz="3200" dirty="0">
                <a:solidFill>
                  <a:srgbClr val="22222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файлы) нужны разработчикам, чтобы определить возникшую проблему.</a:t>
            </a:r>
          </a:p>
          <a:p>
            <a:endParaRPr lang="ru-RU" sz="3200" dirty="0">
              <a:solidFill>
                <a:srgbClr val="222222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200" dirty="0">
                <a:hlinkClick r:id="rId2"/>
              </a:rPr>
              <a:t>https://help.trikset.com/feedback/logging</a:t>
            </a:r>
            <a:endParaRPr lang="ru-RU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Рисунок 9" descr="Книги на полке">
            <a:extLst>
              <a:ext uri="{FF2B5EF4-FFF2-40B4-BE49-F238E27FC236}">
                <a16:creationId xmlns:a16="http://schemas.microsoft.com/office/drawing/2014/main" id="{48F16F7F-7F1D-42D9-AE5D-9153F7D79C5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860985" y="3673637"/>
            <a:ext cx="2470030" cy="2470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931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5c8b6e555a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ru-RU"/>
              <a:t>14</a:t>
            </a:fld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0D3C32-9991-46D3-95CA-98DFE6E03E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16693" y="3866824"/>
            <a:ext cx="3920786" cy="2615134"/>
          </a:xfrm>
          <a:prstGeom prst="rect">
            <a:avLst/>
          </a:prstGeom>
        </p:spPr>
      </p:pic>
      <p:sp>
        <p:nvSpPr>
          <p:cNvPr id="149" name="Shape 149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ctr" anchorCtr="0">
            <a:noAutofit/>
          </a:bodyPr>
          <a:lstStyle/>
          <a:p>
            <a:r>
              <a:rPr lang="ru-RU" dirty="0">
                <a:sym typeface="Trebuchet MS"/>
              </a:rPr>
              <a:t>Контроллер ТРИК</a:t>
            </a:r>
          </a:p>
        </p:txBody>
      </p:sp>
      <p:sp>
        <p:nvSpPr>
          <p:cNvPr id="7" name="Shape 151">
            <a:extLst>
              <a:ext uri="{FF2B5EF4-FFF2-40B4-BE49-F238E27FC236}">
                <a16:creationId xmlns:a16="http://schemas.microsoft.com/office/drawing/2014/main" id="{129029AA-F045-4EE3-9EBC-BD62BA398DFA}"/>
              </a:ext>
            </a:extLst>
          </p:cNvPr>
          <p:cNvSpPr txBox="1"/>
          <p:nvPr/>
        </p:nvSpPr>
        <p:spPr>
          <a:xfrm>
            <a:off x="211837" y="1527916"/>
            <a:ext cx="7704856" cy="3958484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4000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Двухъядерный процессор</a:t>
            </a:r>
          </a:p>
          <a:p>
            <a:pPr marL="4000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DSP-ядро для обработка аудио\видео </a:t>
            </a:r>
            <a:r>
              <a:rPr lang="ru-RU" sz="2400" dirty="0" err="1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real-time</a:t>
            </a:r>
            <a:endParaRPr lang="ru-RU" sz="24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  <a:p>
            <a:pPr marL="4000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Подключение 4 силовых и 6 сервомоторов</a:t>
            </a:r>
          </a:p>
          <a:p>
            <a:pPr marL="4000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Подключение до 12 аналоговых и цифровых датчиков</a:t>
            </a:r>
          </a:p>
          <a:p>
            <a:pPr marL="4000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dirty="0" err="1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Wi-Fi</a:t>
            </a: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/</a:t>
            </a:r>
            <a:r>
              <a:rPr lang="ru-RU" sz="2400" dirty="0" err="1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Bluetooth</a:t>
            </a:r>
            <a:endParaRPr lang="en-US" sz="2400" dirty="0">
              <a:solidFill>
                <a:schemeClr val="dk1"/>
              </a:solidFill>
              <a:latin typeface="Calibri" panose="020F0502020204030204" pitchFamily="34" charset="0"/>
              <a:ea typeface="Trebuchet MS"/>
              <a:cs typeface="Calibri" panose="020F0502020204030204" pitchFamily="34" charset="0"/>
              <a:sym typeface="Trebuchet MS"/>
            </a:endParaRPr>
          </a:p>
          <a:p>
            <a:pPr marL="4000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Акселерометр, гироскоп на борту</a:t>
            </a:r>
          </a:p>
          <a:p>
            <a:pPr marL="4000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Подключение </a:t>
            </a:r>
            <a:r>
              <a:rPr lang="ru-RU" sz="2400" dirty="0" err="1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видеомодулей</a:t>
            </a: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 и USB камер</a:t>
            </a:r>
          </a:p>
          <a:p>
            <a:pPr marL="4000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Модули расширения ГЛОНАСС/GPS, GPRS</a:t>
            </a:r>
          </a:p>
          <a:p>
            <a:pPr marL="4000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Цветной TFT-дисплей</a:t>
            </a:r>
          </a:p>
          <a:p>
            <a:pPr marL="400050" marR="0" lvl="0" indent="-285750" algn="l" rtl="0">
              <a:spcBef>
                <a:spcPts val="0"/>
              </a:spcBef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ru-RU" sz="2400" dirty="0">
                <a:solidFill>
                  <a:schemeClr val="dk1"/>
                </a:solidFill>
                <a:latin typeface="Calibri" panose="020F0502020204030204" pitchFamily="34" charset="0"/>
                <a:ea typeface="Trebuchet MS"/>
                <a:cs typeface="Calibri" panose="020F0502020204030204" pitchFamily="34" charset="0"/>
                <a:sym typeface="Trebuchet MS"/>
              </a:rPr>
              <a:t>Размер 8см х 12см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7F77805A-936F-4E01-9329-B86FCFBC398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78" t="24000" r="2223" b="20000"/>
          <a:stretch/>
        </p:blipFill>
        <p:spPr>
          <a:xfrm>
            <a:off x="8184232" y="1352728"/>
            <a:ext cx="3653247" cy="2233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182681"/>
      </p:ext>
    </p:extLst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3</a:t>
            </a:fld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title"/>
          </p:nvPr>
        </p:nvSpPr>
        <p:spPr>
          <a:xfrm>
            <a:off x="838125" y="378288"/>
            <a:ext cx="8802900" cy="6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99CC00"/>
              </a:buClr>
              <a:buSzPts val="4800"/>
              <a:buFont typeface="Calibri"/>
              <a:buNone/>
            </a:pPr>
            <a:r>
              <a:rPr lang="ru-RU" dirty="0"/>
              <a:t>Схема разъемов контроллера</a:t>
            </a:r>
            <a:endParaRPr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2628" y="1107889"/>
            <a:ext cx="4446744" cy="513085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id="{497F7A8A-3382-450D-8D64-7817B3D8DF8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4</a:t>
            </a:fld>
            <a:endParaRPr lang="ru-RU"/>
          </a:p>
        </p:txBody>
      </p:sp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9135467-68F1-4D78-9C8E-A13D6C6FF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Контроллер ТРИК</a:t>
            </a:r>
          </a:p>
        </p:txBody>
      </p:sp>
      <p:sp>
        <p:nvSpPr>
          <p:cNvPr id="111" name="Rectangle 3">
            <a:extLst>
              <a:ext uri="{FF2B5EF4-FFF2-40B4-BE49-F238E27FC236}">
                <a16:creationId xmlns:a16="http://schemas.microsoft.com/office/drawing/2014/main" id="{D18E7E25-FDBD-4A4F-A877-06D717D15D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331" y="2473423"/>
            <a:ext cx="1477963" cy="3368675"/>
          </a:xfrm>
          <a:prstGeom prst="rect">
            <a:avLst/>
          </a:prstGeom>
          <a:solidFill>
            <a:srgbClr val="DCE6F2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600" b="1" dirty="0" err="1">
                <a:solidFill>
                  <a:srgbClr val="000000"/>
                </a:solidFill>
                <a:latin typeface="Calibri" charset="0"/>
              </a:rPr>
              <a:t>SoC</a:t>
            </a:r>
            <a:endParaRPr lang="ru-RU" sz="1600" b="1" dirty="0">
              <a:solidFill>
                <a:srgbClr val="000000"/>
              </a:solidFill>
              <a:latin typeface="Calibri" charset="0"/>
            </a:endParaRP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200" dirty="0">
              <a:solidFill>
                <a:srgbClr val="C00000"/>
              </a:solidFill>
              <a:latin typeface="Calibri" charset="0"/>
            </a:endParaRP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200" dirty="0">
              <a:solidFill>
                <a:srgbClr val="C00000"/>
              </a:solidFill>
              <a:latin typeface="Calibri" charset="0"/>
            </a:endParaRP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200" dirty="0">
              <a:solidFill>
                <a:srgbClr val="C00000"/>
              </a:solidFill>
              <a:latin typeface="Calibri" charset="0"/>
            </a:endParaRP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200" dirty="0">
              <a:solidFill>
                <a:srgbClr val="C00000"/>
              </a:solidFill>
              <a:latin typeface="Calibri" charset="0"/>
            </a:endParaRP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200" dirty="0">
              <a:solidFill>
                <a:srgbClr val="C00000"/>
              </a:solidFill>
              <a:latin typeface="Calibri" charset="0"/>
            </a:endParaRP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200" dirty="0">
              <a:solidFill>
                <a:srgbClr val="C00000"/>
              </a:solidFill>
              <a:latin typeface="Calibri" charset="0"/>
            </a:endParaRP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200" dirty="0">
              <a:solidFill>
                <a:srgbClr val="C00000"/>
              </a:solidFill>
              <a:latin typeface="Calibri" charset="0"/>
            </a:endParaRP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 b="1" dirty="0">
                <a:solidFill>
                  <a:srgbClr val="C00000"/>
                </a:solidFill>
                <a:latin typeface="Calibri" charset="0"/>
              </a:rPr>
              <a:t>OMAP L-138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 dirty="0">
                <a:solidFill>
                  <a:srgbClr val="000000"/>
                </a:solidFill>
                <a:latin typeface="Calibri" charset="0"/>
              </a:rPr>
              <a:t>375 </a:t>
            </a:r>
            <a:r>
              <a:rPr lang="ru-RU" sz="800" dirty="0" err="1">
                <a:solidFill>
                  <a:srgbClr val="000000"/>
                </a:solidFill>
                <a:latin typeface="Calibri" charset="0"/>
              </a:rPr>
              <a:t>MHz</a:t>
            </a:r>
            <a:endParaRPr lang="ru-RU" sz="8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12" name="Rectangle 4">
            <a:extLst>
              <a:ext uri="{FF2B5EF4-FFF2-40B4-BE49-F238E27FC236}">
                <a16:creationId xmlns:a16="http://schemas.microsoft.com/office/drawing/2014/main" id="{EB1A81D8-725B-4C52-8625-9288C9E184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4206" y="6173885"/>
            <a:ext cx="820738" cy="561975"/>
          </a:xfrm>
          <a:prstGeom prst="rect">
            <a:avLst/>
          </a:prstGeom>
          <a:solidFill>
            <a:srgbClr val="DCE6F2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latin typeface="Calibri" charset="0"/>
              </a:rPr>
              <a:t>Cristal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15-25 MHz</a:t>
            </a:r>
          </a:p>
        </p:txBody>
      </p:sp>
      <p:cxnSp>
        <p:nvCxnSpPr>
          <p:cNvPr id="113" name="AutoShape 5">
            <a:extLst>
              <a:ext uri="{FF2B5EF4-FFF2-40B4-BE49-F238E27FC236}">
                <a16:creationId xmlns:a16="http://schemas.microsoft.com/office/drawing/2014/main" id="{891BD5BE-BB83-4C4C-BB1E-A7BE7629FA60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4443781" y="5870673"/>
            <a:ext cx="1588" cy="303212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4A7EB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4" name="Rectangle 6">
            <a:extLst>
              <a:ext uri="{FF2B5EF4-FFF2-40B4-BE49-F238E27FC236}">
                <a16:creationId xmlns:a16="http://schemas.microsoft.com/office/drawing/2014/main" id="{A8F0EA2E-C928-49E5-97A0-BAA5527EA3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331" y="1109760"/>
            <a:ext cx="709613" cy="868363"/>
          </a:xfrm>
          <a:prstGeom prst="rect">
            <a:avLst/>
          </a:prstGeom>
          <a:solidFill>
            <a:srgbClr val="DCE6F2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latin typeface="Calibri" charset="0"/>
              </a:rPr>
              <a:t>DDR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MT46V32M16P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64 MB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400 MHz</a:t>
            </a:r>
          </a:p>
        </p:txBody>
      </p:sp>
      <p:cxnSp>
        <p:nvCxnSpPr>
          <p:cNvPr id="115" name="AutoShape 7">
            <a:extLst>
              <a:ext uri="{FF2B5EF4-FFF2-40B4-BE49-F238E27FC236}">
                <a16:creationId xmlns:a16="http://schemas.microsoft.com/office/drawing/2014/main" id="{24C985D7-49AF-473D-8AD5-179E48BBFC9F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4372344" y="1979710"/>
            <a:ext cx="7937" cy="522288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4A7EB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16" name="Rectangle 8">
            <a:extLst>
              <a:ext uri="{FF2B5EF4-FFF2-40B4-BE49-F238E27FC236}">
                <a16:creationId xmlns:a16="http://schemas.microsoft.com/office/drawing/2014/main" id="{A033330D-22DE-4FAA-8082-19F2F22226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40556" y="2240060"/>
            <a:ext cx="384175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latin typeface="Calibri" charset="0"/>
              </a:rPr>
              <a:t>16</a:t>
            </a:r>
          </a:p>
        </p:txBody>
      </p:sp>
      <p:sp>
        <p:nvSpPr>
          <p:cNvPr id="117" name="Rectangle 9">
            <a:extLst>
              <a:ext uri="{FF2B5EF4-FFF2-40B4-BE49-F238E27FC236}">
                <a16:creationId xmlns:a16="http://schemas.microsoft.com/office/drawing/2014/main" id="{240260BF-4467-4B8C-A629-716685A09F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1156" y="1109760"/>
            <a:ext cx="739775" cy="868363"/>
          </a:xfrm>
          <a:prstGeom prst="rect">
            <a:avLst/>
          </a:prstGeom>
          <a:solidFill>
            <a:srgbClr val="DCE6F2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latin typeface="Calibri" charset="0"/>
              </a:rPr>
              <a:t>Flash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SST25VF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010A-33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128 MB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33 MHz</a:t>
            </a:r>
          </a:p>
        </p:txBody>
      </p:sp>
      <p:sp>
        <p:nvSpPr>
          <p:cNvPr id="118" name="Rectangle 10">
            <a:extLst>
              <a:ext uri="{FF2B5EF4-FFF2-40B4-BE49-F238E27FC236}">
                <a16:creationId xmlns:a16="http://schemas.microsoft.com/office/drawing/2014/main" id="{148BDD3B-717D-4217-BB04-E6F01A476E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392608" y="5580160"/>
            <a:ext cx="1065210" cy="704751"/>
          </a:xfrm>
          <a:prstGeom prst="rect">
            <a:avLst/>
          </a:prstGeom>
          <a:solidFill>
            <a:srgbClr val="FCD5B5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solidFill>
                  <a:srgbClr val="000000"/>
                </a:solidFill>
                <a:latin typeface="Calibri" charset="0"/>
              </a:rPr>
              <a:t>DC-DC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dirty="0">
                <a:solidFill>
                  <a:srgbClr val="000000"/>
                </a:solidFill>
                <a:latin typeface="Calibri" charset="0"/>
              </a:rPr>
              <a:t>12 -&gt; 1.2/3.3/5 V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dirty="0">
                <a:solidFill>
                  <a:srgbClr val="000000"/>
                </a:solidFill>
                <a:latin typeface="Calibri" charset="0"/>
              </a:rPr>
              <a:t>2 A</a:t>
            </a:r>
          </a:p>
        </p:txBody>
      </p:sp>
      <p:sp>
        <p:nvSpPr>
          <p:cNvPr id="119" name="Rectangle 11">
            <a:extLst>
              <a:ext uri="{FF2B5EF4-FFF2-40B4-BE49-F238E27FC236}">
                <a16:creationId xmlns:a16="http://schemas.microsoft.com/office/drawing/2014/main" id="{15C0A650-AA98-4806-A16B-6C985652C7A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97794" y="2254348"/>
            <a:ext cx="415925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latin typeface="Calibri" charset="0"/>
              </a:rPr>
              <a:t>SPI</a:t>
            </a:r>
          </a:p>
        </p:txBody>
      </p:sp>
      <p:cxnSp>
        <p:nvCxnSpPr>
          <p:cNvPr id="120" name="AutoShape 12">
            <a:extLst>
              <a:ext uri="{FF2B5EF4-FFF2-40B4-BE49-F238E27FC236}">
                <a16:creationId xmlns:a16="http://schemas.microsoft.com/office/drawing/2014/main" id="{76AE9390-9F14-472D-93C3-674D79429D85}"/>
              </a:ext>
            </a:extLst>
          </p:cNvPr>
          <p:cNvCxnSpPr>
            <a:cxnSpLocks noChangeShapeType="1"/>
          </p:cNvCxnSpPr>
          <p:nvPr/>
        </p:nvCxnSpPr>
        <p:spPr bwMode="auto">
          <a:xfrm flipH="1">
            <a:off x="5156569" y="1995585"/>
            <a:ext cx="1587" cy="522288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4A7EB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21" name="Rectangle 13">
            <a:extLst>
              <a:ext uri="{FF2B5EF4-FFF2-40B4-BE49-F238E27FC236}">
                <a16:creationId xmlns:a16="http://schemas.microsoft.com/office/drawing/2014/main" id="{29185D3C-BBA0-4B4E-BC87-23148E00E18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2906" y="5491830"/>
            <a:ext cx="1452563" cy="2984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dirty="0">
                <a:solidFill>
                  <a:srgbClr val="000000"/>
                </a:solidFill>
                <a:latin typeface="Calibri" charset="0"/>
              </a:rPr>
              <a:t>2* </a:t>
            </a:r>
            <a:r>
              <a:rPr lang="ru-RU" sz="1000" dirty="0" err="1">
                <a:solidFill>
                  <a:srgbClr val="000000"/>
                </a:solidFill>
                <a:latin typeface="Calibri" charset="0"/>
              </a:rPr>
              <a:t>Ext</a:t>
            </a:r>
            <a:r>
              <a:rPr lang="ru-RU" sz="1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Calibri" charset="0"/>
              </a:rPr>
              <a:t>Slots</a:t>
            </a:r>
            <a:r>
              <a:rPr lang="ru-RU" sz="1000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ru-RU" sz="1000" dirty="0" err="1">
                <a:solidFill>
                  <a:srgbClr val="000000"/>
                </a:solidFill>
                <a:latin typeface="Calibri" charset="0"/>
              </a:rPr>
              <a:t>PCIe</a:t>
            </a:r>
            <a:r>
              <a:rPr lang="ru-RU" sz="1000" dirty="0">
                <a:solidFill>
                  <a:srgbClr val="000000"/>
                </a:solidFill>
                <a:latin typeface="Calibri" charset="0"/>
              </a:rPr>
              <a:t> x1</a:t>
            </a:r>
          </a:p>
        </p:txBody>
      </p:sp>
      <p:sp>
        <p:nvSpPr>
          <p:cNvPr id="122" name="Rectangle 14">
            <a:extLst>
              <a:ext uri="{FF2B5EF4-FFF2-40B4-BE49-F238E27FC236}">
                <a16:creationId xmlns:a16="http://schemas.microsoft.com/office/drawing/2014/main" id="{DE23CC4C-E5E8-490C-A0AE-3BA811EDCA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7669" y="3106835"/>
            <a:ext cx="715962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latin typeface="Calibri" charset="0"/>
              </a:rPr>
              <a:t>USB 2.0</a:t>
            </a:r>
          </a:p>
        </p:txBody>
      </p:sp>
      <p:sp>
        <p:nvSpPr>
          <p:cNvPr id="123" name="AutoShape 15">
            <a:extLst>
              <a:ext uri="{FF2B5EF4-FFF2-40B4-BE49-F238E27FC236}">
                <a16:creationId xmlns:a16="http://schemas.microsoft.com/office/drawing/2014/main" id="{3C768D2D-F266-454D-B8D0-219BE14CC4D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286493" y="4753073"/>
            <a:ext cx="150813" cy="217488"/>
          </a:xfrm>
          <a:prstGeom prst="flowChartOffpageConnector">
            <a:avLst/>
          </a:prstGeom>
          <a:solidFill>
            <a:srgbClr val="92D050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24" name="Rectangle 16">
            <a:extLst>
              <a:ext uri="{FF2B5EF4-FFF2-40B4-BE49-F238E27FC236}">
                <a16:creationId xmlns:a16="http://schemas.microsoft.com/office/drawing/2014/main" id="{D219713D-35B1-43E5-898E-906891DAB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03347" y="4694335"/>
            <a:ext cx="677863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dirty="0">
                <a:solidFill>
                  <a:srgbClr val="000000"/>
                </a:solidFill>
                <a:latin typeface="Calibri" charset="0"/>
              </a:rPr>
              <a:t>3 * </a:t>
            </a:r>
            <a:r>
              <a:rPr lang="ru-RU" sz="1000" dirty="0" err="1">
                <a:solidFill>
                  <a:srgbClr val="000000"/>
                </a:solidFill>
                <a:latin typeface="Calibri" charset="0"/>
              </a:rPr>
              <a:t>Enc</a:t>
            </a:r>
            <a:endParaRPr lang="ru-RU" sz="1000" dirty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125" name="Rectangle 17">
            <a:extLst>
              <a:ext uri="{FF2B5EF4-FFF2-40B4-BE49-F238E27FC236}">
                <a16:creationId xmlns:a16="http://schemas.microsoft.com/office/drawing/2014/main" id="{1453D05C-658E-4AFF-9227-580EE5A4E2B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4206" y="4726085"/>
            <a:ext cx="623888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ECAP(3)</a:t>
            </a:r>
          </a:p>
        </p:txBody>
      </p:sp>
      <p:sp>
        <p:nvSpPr>
          <p:cNvPr id="126" name="Rectangle 18">
            <a:extLst>
              <a:ext uri="{FF2B5EF4-FFF2-40B4-BE49-F238E27FC236}">
                <a16:creationId xmlns:a16="http://schemas.microsoft.com/office/drawing/2014/main" id="{C0BA95F1-60B7-4451-8236-FBB929515D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69219" y="2625823"/>
            <a:ext cx="852487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eHRPWM(2)</a:t>
            </a:r>
          </a:p>
        </p:txBody>
      </p:sp>
      <p:sp>
        <p:nvSpPr>
          <p:cNvPr id="127" name="AutoShape 19">
            <a:extLst>
              <a:ext uri="{FF2B5EF4-FFF2-40B4-BE49-F238E27FC236}">
                <a16:creationId xmlns:a16="http://schemas.microsoft.com/office/drawing/2014/main" id="{BB0B544C-DB5D-482F-A71C-1A172D4D15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74369" y="5429348"/>
            <a:ext cx="1419225" cy="561975"/>
          </a:xfrm>
          <a:prstGeom prst="roundRect">
            <a:avLst>
              <a:gd name="adj" fmla="val 16667"/>
            </a:avLst>
          </a:prstGeom>
          <a:solidFill>
            <a:srgbClr val="FDD37F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 dirty="0">
                <a:solidFill>
                  <a:srgbClr val="000000"/>
                </a:solidFill>
                <a:latin typeface="Calibri" charset="0"/>
              </a:rPr>
              <a:t>LCD (TFT)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 b="1" dirty="0">
                <a:solidFill>
                  <a:srgbClr val="000000"/>
                </a:solidFill>
                <a:latin typeface="Calibri" charset="0"/>
              </a:rPr>
              <a:t>ST024C6C-KB0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 dirty="0">
                <a:solidFill>
                  <a:srgbClr val="000000"/>
                </a:solidFill>
                <a:latin typeface="Calibri" charset="0"/>
              </a:rPr>
              <a:t>2.4 ‘’ 320*240</a:t>
            </a:r>
          </a:p>
        </p:txBody>
      </p:sp>
      <p:sp>
        <p:nvSpPr>
          <p:cNvPr id="128" name="Line 20">
            <a:extLst>
              <a:ext uri="{FF2B5EF4-FFF2-40B4-BE49-F238E27FC236}">
                <a16:creationId xmlns:a16="http://schemas.microsoft.com/office/drawing/2014/main" id="{661AEB1A-B42B-48C9-ABC3-A6215CC02CC9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515344" y="5702398"/>
            <a:ext cx="2368550" cy="7937"/>
          </a:xfrm>
          <a:prstGeom prst="line">
            <a:avLst/>
          </a:prstGeom>
          <a:noFill/>
          <a:ln w="9360">
            <a:solidFill>
              <a:srgbClr val="4A7EB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29" name="Rectangle 21">
            <a:extLst>
              <a:ext uri="{FF2B5EF4-FFF2-40B4-BE49-F238E27FC236}">
                <a16:creationId xmlns:a16="http://schemas.microsoft.com/office/drawing/2014/main" id="{EBB27E34-399F-452E-ABDF-2F1AB5F2475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331" y="3106835"/>
            <a:ext cx="4445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OTG</a:t>
            </a:r>
          </a:p>
        </p:txBody>
      </p:sp>
      <p:sp>
        <p:nvSpPr>
          <p:cNvPr id="130" name="Rectangle 22">
            <a:extLst>
              <a:ext uri="{FF2B5EF4-FFF2-40B4-BE49-F238E27FC236}">
                <a16:creationId xmlns:a16="http://schemas.microsoft.com/office/drawing/2014/main" id="{9C657222-C23B-4939-B9B5-3DC49E18CA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331" y="2755998"/>
            <a:ext cx="44767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VPIF</a:t>
            </a:r>
          </a:p>
        </p:txBody>
      </p:sp>
      <p:cxnSp>
        <p:nvCxnSpPr>
          <p:cNvPr id="131" name="AutoShape 23">
            <a:extLst>
              <a:ext uri="{FF2B5EF4-FFF2-40B4-BE49-F238E27FC236}">
                <a16:creationId xmlns:a16="http://schemas.microsoft.com/office/drawing/2014/main" id="{E21A5559-3219-4747-B25B-E41BDB358A9F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64294" y="4857848"/>
            <a:ext cx="569912" cy="1587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4A7EB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2" name="Rectangle 24">
            <a:extLst>
              <a:ext uri="{FF2B5EF4-FFF2-40B4-BE49-F238E27FC236}">
                <a16:creationId xmlns:a16="http://schemas.microsoft.com/office/drawing/2014/main" id="{ADDE3621-589F-4BB4-A405-29F108A91F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50206" y="5561110"/>
            <a:ext cx="485775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LCDC</a:t>
            </a:r>
          </a:p>
        </p:txBody>
      </p:sp>
      <p:cxnSp>
        <p:nvCxnSpPr>
          <p:cNvPr id="133" name="AutoShape 25">
            <a:extLst>
              <a:ext uri="{FF2B5EF4-FFF2-40B4-BE49-F238E27FC236}">
                <a16:creationId xmlns:a16="http://schemas.microsoft.com/office/drawing/2014/main" id="{8A3EBE15-82C6-4350-968A-2619ECE2AEE8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510331" y="4321273"/>
            <a:ext cx="523875" cy="1587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4A7EBB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34" name="AutoShape 26">
            <a:extLst>
              <a:ext uri="{FF2B5EF4-FFF2-40B4-BE49-F238E27FC236}">
                <a16:creationId xmlns:a16="http://schemas.microsoft.com/office/drawing/2014/main" id="{F2691AC4-C8CF-49BA-B01E-53A9AD458FD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20950" y="3161604"/>
            <a:ext cx="128587" cy="219075"/>
          </a:xfrm>
          <a:prstGeom prst="flowChartOffpageConnector">
            <a:avLst/>
          </a:prstGeom>
          <a:solidFill>
            <a:srgbClr val="92D050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5" name="Line 27">
            <a:extLst>
              <a:ext uri="{FF2B5EF4-FFF2-40B4-BE49-F238E27FC236}">
                <a16:creationId xmlns:a16="http://schemas.microsoft.com/office/drawing/2014/main" id="{E1077C75-AABD-40BE-AFA1-F6132FABC9AC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769" y="3267173"/>
            <a:ext cx="385762" cy="1587"/>
          </a:xfrm>
          <a:prstGeom prst="line">
            <a:avLst/>
          </a:prstGeom>
          <a:noFill/>
          <a:ln w="9360">
            <a:solidFill>
              <a:srgbClr val="4A7EB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36" name="Rectangle 28">
            <a:extLst>
              <a:ext uri="{FF2B5EF4-FFF2-40B4-BE49-F238E27FC236}">
                <a16:creationId xmlns:a16="http://schemas.microsoft.com/office/drawing/2014/main" id="{B5AD3296-92BE-416B-B156-C642495D0B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8919" y="3114773"/>
            <a:ext cx="642937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UART(2)</a:t>
            </a:r>
          </a:p>
        </p:txBody>
      </p:sp>
      <p:sp>
        <p:nvSpPr>
          <p:cNvPr id="137" name="Rectangle 29">
            <a:extLst>
              <a:ext uri="{FF2B5EF4-FFF2-40B4-BE49-F238E27FC236}">
                <a16:creationId xmlns:a16="http://schemas.microsoft.com/office/drawing/2014/main" id="{1439625F-5686-4C11-8F36-71314A6968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231" y="3378298"/>
            <a:ext cx="474663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I2C 1</a:t>
            </a:r>
          </a:p>
        </p:txBody>
      </p:sp>
      <p:sp>
        <p:nvSpPr>
          <p:cNvPr id="138" name="AutoShape 30">
            <a:extLst>
              <a:ext uri="{FF2B5EF4-FFF2-40B4-BE49-F238E27FC236}">
                <a16:creationId xmlns:a16="http://schemas.microsoft.com/office/drawing/2014/main" id="{AF89495A-8FFB-44BC-924B-929019D8475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02368" y="5603973"/>
            <a:ext cx="150813" cy="217488"/>
          </a:xfrm>
          <a:prstGeom prst="flowChartOffpageConnector">
            <a:avLst/>
          </a:prstGeom>
          <a:solidFill>
            <a:srgbClr val="92D050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39" name="Rectangle 31">
            <a:extLst>
              <a:ext uri="{FF2B5EF4-FFF2-40B4-BE49-F238E27FC236}">
                <a16:creationId xmlns:a16="http://schemas.microsoft.com/office/drawing/2014/main" id="{AC238491-9173-4669-BDF5-AD51BC94C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55722" y="5561110"/>
            <a:ext cx="725488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 dirty="0">
                <a:solidFill>
                  <a:srgbClr val="000000"/>
                </a:solidFill>
                <a:latin typeface="Calibri" charset="0"/>
              </a:rPr>
              <a:t>8 * </a:t>
            </a:r>
            <a:r>
              <a:rPr lang="ru-RU" sz="1000" dirty="0" err="1">
                <a:solidFill>
                  <a:srgbClr val="000000"/>
                </a:solidFill>
                <a:latin typeface="Calibri" charset="0"/>
              </a:rPr>
              <a:t>Butt</a:t>
            </a:r>
            <a:endParaRPr lang="ru-RU" sz="1000" dirty="0">
              <a:solidFill>
                <a:srgbClr val="000000"/>
              </a:solidFill>
              <a:latin typeface="Calibri" charset="0"/>
            </a:endParaRPr>
          </a:p>
        </p:txBody>
      </p:sp>
      <p:cxnSp>
        <p:nvCxnSpPr>
          <p:cNvPr id="140" name="AutoShape 32">
            <a:extLst>
              <a:ext uri="{FF2B5EF4-FFF2-40B4-BE49-F238E27FC236}">
                <a16:creationId xmlns:a16="http://schemas.microsoft.com/office/drawing/2014/main" id="{823FD16C-9191-4A77-B98B-428072A4E8B9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3480169" y="5710335"/>
            <a:ext cx="538162" cy="1588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4A7EB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1" name="Rectangle 33">
            <a:extLst>
              <a:ext uri="{FF2B5EF4-FFF2-40B4-BE49-F238E27FC236}">
                <a16:creationId xmlns:a16="http://schemas.microsoft.com/office/drawing/2014/main" id="{D7782978-5E7E-41B7-9FCF-1A1B82D89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18331" y="5580160"/>
            <a:ext cx="481013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GPIO</a:t>
            </a:r>
          </a:p>
        </p:txBody>
      </p:sp>
      <p:sp>
        <p:nvSpPr>
          <p:cNvPr id="142" name="Rectangle 34">
            <a:extLst>
              <a:ext uri="{FF2B5EF4-FFF2-40B4-BE49-F238E27FC236}">
                <a16:creationId xmlns:a16="http://schemas.microsoft.com/office/drawing/2014/main" id="{CE4CD741-6624-415B-AA95-665325157D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21694" y="2397223"/>
            <a:ext cx="733425" cy="48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latin typeface="Calibri" charset="0"/>
              </a:rPr>
              <a:t>4*PWM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1000">
              <a:solidFill>
                <a:srgbClr val="000000"/>
              </a:solidFill>
              <a:latin typeface="Calibri" charset="0"/>
            </a:endParaRPr>
          </a:p>
        </p:txBody>
      </p:sp>
      <p:cxnSp>
        <p:nvCxnSpPr>
          <p:cNvPr id="143" name="AutoShape 35">
            <a:extLst>
              <a:ext uri="{FF2B5EF4-FFF2-40B4-BE49-F238E27FC236}">
                <a16:creationId xmlns:a16="http://schemas.microsoft.com/office/drawing/2014/main" id="{5FEEBBBA-A8DC-47EA-B204-53A9A455C82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23281" y="5092798"/>
            <a:ext cx="1042988" cy="366712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4A7EB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44" name="AutoShape 36">
            <a:extLst>
              <a:ext uri="{FF2B5EF4-FFF2-40B4-BE49-F238E27FC236}">
                <a16:creationId xmlns:a16="http://schemas.microsoft.com/office/drawing/2014/main" id="{D9FB59F8-D7BA-4FDE-AA5D-677D775D9636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6028106" y="5459510"/>
            <a:ext cx="615950" cy="1588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4A7EB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45" name="AutoShape 37">
            <a:extLst>
              <a:ext uri="{FF2B5EF4-FFF2-40B4-BE49-F238E27FC236}">
                <a16:creationId xmlns:a16="http://schemas.microsoft.com/office/drawing/2014/main" id="{C4851335-BD56-4C0A-A5FC-142060490E4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56344" y="2636935"/>
            <a:ext cx="150812" cy="217488"/>
          </a:xfrm>
          <a:prstGeom prst="flowChartOffpageConnector">
            <a:avLst/>
          </a:prstGeom>
          <a:solidFill>
            <a:srgbClr val="92D050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6" name="Line 38">
            <a:extLst>
              <a:ext uri="{FF2B5EF4-FFF2-40B4-BE49-F238E27FC236}">
                <a16:creationId xmlns:a16="http://schemas.microsoft.com/office/drawing/2014/main" id="{ACD3C6A0-031A-488D-BE8F-B5FEAA74C1A6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4144" y="2743298"/>
            <a:ext cx="501650" cy="1587"/>
          </a:xfrm>
          <a:prstGeom prst="line">
            <a:avLst/>
          </a:prstGeom>
          <a:noFill/>
          <a:ln w="9360">
            <a:solidFill>
              <a:srgbClr val="4A7EB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7" name="AutoShape 39">
            <a:extLst>
              <a:ext uri="{FF2B5EF4-FFF2-40B4-BE49-F238E27FC236}">
                <a16:creationId xmlns:a16="http://schemas.microsoft.com/office/drawing/2014/main" id="{03891964-FB1C-4B3D-A621-21CEFD6C975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56344" y="2900460"/>
            <a:ext cx="150812" cy="217488"/>
          </a:xfrm>
          <a:prstGeom prst="flowChartOffpageConnector">
            <a:avLst/>
          </a:prstGeom>
          <a:solidFill>
            <a:srgbClr val="92D050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48" name="Line 40">
            <a:extLst>
              <a:ext uri="{FF2B5EF4-FFF2-40B4-BE49-F238E27FC236}">
                <a16:creationId xmlns:a16="http://schemas.microsoft.com/office/drawing/2014/main" id="{0C28F671-49BD-435A-A1A6-76DE5DD4C16F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4144" y="3006823"/>
            <a:ext cx="501650" cy="1587"/>
          </a:xfrm>
          <a:prstGeom prst="line">
            <a:avLst/>
          </a:prstGeom>
          <a:noFill/>
          <a:ln w="9360">
            <a:solidFill>
              <a:srgbClr val="4A7EB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49" name="Rectangle 41">
            <a:extLst>
              <a:ext uri="{FF2B5EF4-FFF2-40B4-BE49-F238E27FC236}">
                <a16:creationId xmlns:a16="http://schemas.microsoft.com/office/drawing/2014/main" id="{65A71315-8F7B-41F2-8CE9-7D22CC8A65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181" y="2492473"/>
            <a:ext cx="30480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latin typeface="Calibri" charset="0"/>
              </a:rPr>
              <a:t>9</a:t>
            </a:r>
          </a:p>
        </p:txBody>
      </p:sp>
      <p:sp>
        <p:nvSpPr>
          <p:cNvPr id="150" name="Rectangle 42">
            <a:extLst>
              <a:ext uri="{FF2B5EF4-FFF2-40B4-BE49-F238E27FC236}">
                <a16:creationId xmlns:a16="http://schemas.microsoft.com/office/drawing/2014/main" id="{A463D07A-9591-4182-8042-B712C14783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0181" y="2755998"/>
            <a:ext cx="30480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latin typeface="Calibri" charset="0"/>
              </a:rPr>
              <a:t>9</a:t>
            </a:r>
          </a:p>
        </p:txBody>
      </p:sp>
      <p:sp>
        <p:nvSpPr>
          <p:cNvPr id="151" name="Rectangle 44">
            <a:extLst>
              <a:ext uri="{FF2B5EF4-FFF2-40B4-BE49-F238E27FC236}">
                <a16:creationId xmlns:a16="http://schemas.microsoft.com/office/drawing/2014/main" id="{A3E68806-293F-4839-8892-DF3368E53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64681" y="4851498"/>
            <a:ext cx="704850" cy="482600"/>
          </a:xfrm>
          <a:prstGeom prst="rect">
            <a:avLst/>
          </a:prstGeom>
          <a:solidFill>
            <a:srgbClr val="C3D69B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latin typeface="Calibri" charset="0"/>
              </a:rPr>
              <a:t>SUB 0-3</a:t>
            </a:r>
          </a:p>
        </p:txBody>
      </p:sp>
      <p:sp>
        <p:nvSpPr>
          <p:cNvPr id="152" name="Rectangle 45">
            <a:extLst>
              <a:ext uri="{FF2B5EF4-FFF2-40B4-BE49-F238E27FC236}">
                <a16:creationId xmlns:a16="http://schemas.microsoft.com/office/drawing/2014/main" id="{E4E90329-9B9E-4F0C-A705-85B125B8AB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46994" y="5351560"/>
            <a:ext cx="774700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McBSP 0/1</a:t>
            </a:r>
          </a:p>
        </p:txBody>
      </p:sp>
      <p:sp>
        <p:nvSpPr>
          <p:cNvPr id="153" name="Rectangle 46">
            <a:extLst>
              <a:ext uri="{FF2B5EF4-FFF2-40B4-BE49-F238E27FC236}">
                <a16:creationId xmlns:a16="http://schemas.microsoft.com/office/drawing/2014/main" id="{B0EAE2CC-7D1D-4574-B641-969A65A92A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61519" y="5043585"/>
            <a:ext cx="704850" cy="484188"/>
          </a:xfrm>
          <a:prstGeom prst="rect">
            <a:avLst/>
          </a:prstGeom>
          <a:solidFill>
            <a:srgbClr val="C3D69B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latin typeface="Calibri" charset="0"/>
              </a:rPr>
              <a:t>SUB 0-1</a:t>
            </a:r>
          </a:p>
        </p:txBody>
      </p:sp>
      <p:sp>
        <p:nvSpPr>
          <p:cNvPr id="154" name="AutoShape 47">
            <a:extLst>
              <a:ext uri="{FF2B5EF4-FFF2-40B4-BE49-F238E27FC236}">
                <a16:creationId xmlns:a16="http://schemas.microsoft.com/office/drawing/2014/main" id="{C412E04B-4DBD-4B30-B880-0553CF4F7E6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356344" y="3163985"/>
            <a:ext cx="150812" cy="217488"/>
          </a:xfrm>
          <a:prstGeom prst="flowChartOffpageConnector">
            <a:avLst/>
          </a:prstGeom>
          <a:solidFill>
            <a:srgbClr val="92D050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5" name="Line 48">
            <a:extLst>
              <a:ext uri="{FF2B5EF4-FFF2-40B4-BE49-F238E27FC236}">
                <a16:creationId xmlns:a16="http://schemas.microsoft.com/office/drawing/2014/main" id="{A41F3901-E87B-4B8F-8CCB-2F04C1CDED6E}"/>
              </a:ext>
            </a:extLst>
          </p:cNvPr>
          <p:cNvSpPr>
            <a:spLocks noChangeShapeType="1"/>
          </p:cNvSpPr>
          <p:nvPr/>
        </p:nvSpPr>
        <p:spPr bwMode="auto">
          <a:xfrm>
            <a:off x="3534144" y="3268760"/>
            <a:ext cx="501650" cy="1588"/>
          </a:xfrm>
          <a:prstGeom prst="line">
            <a:avLst/>
          </a:prstGeom>
          <a:noFill/>
          <a:ln w="9360">
            <a:solidFill>
              <a:srgbClr val="4A7EBB"/>
            </a:solidFill>
            <a:round/>
            <a:headEnd type="triangl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56" name="Rectangle 49">
            <a:extLst>
              <a:ext uri="{FF2B5EF4-FFF2-40B4-BE49-F238E27FC236}">
                <a16:creationId xmlns:a16="http://schemas.microsoft.com/office/drawing/2014/main" id="{6F2B1088-2920-4859-8DBB-BD9AE75A80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3894" y="4079973"/>
            <a:ext cx="706437" cy="482600"/>
          </a:xfrm>
          <a:prstGeom prst="rect">
            <a:avLst/>
          </a:prstGeom>
          <a:solidFill>
            <a:srgbClr val="FDD37F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latin typeface="Calibri" charset="0"/>
              </a:rPr>
              <a:t>SD card slot</a:t>
            </a:r>
          </a:p>
        </p:txBody>
      </p:sp>
      <p:sp>
        <p:nvSpPr>
          <p:cNvPr id="157" name="Rectangle 50">
            <a:extLst>
              <a:ext uri="{FF2B5EF4-FFF2-40B4-BE49-F238E27FC236}">
                <a16:creationId xmlns:a16="http://schemas.microsoft.com/office/drawing/2014/main" id="{449BF8DD-9A92-4922-B0A8-301F2A6C2E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07999" y="4220466"/>
            <a:ext cx="701675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 dirty="0">
                <a:solidFill>
                  <a:srgbClr val="000000"/>
                </a:solidFill>
                <a:latin typeface="Calibri" charset="0"/>
              </a:rPr>
              <a:t>MMCSD</a:t>
            </a:r>
          </a:p>
        </p:txBody>
      </p:sp>
      <p:sp>
        <p:nvSpPr>
          <p:cNvPr id="158" name="AutoShape 51">
            <a:extLst>
              <a:ext uri="{FF2B5EF4-FFF2-40B4-BE49-F238E27FC236}">
                <a16:creationId xmlns:a16="http://schemas.microsoft.com/office/drawing/2014/main" id="{568F28FF-9BE2-4C69-8841-9B2220E47E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482631" y="3371948"/>
            <a:ext cx="407988" cy="150812"/>
          </a:xfrm>
          <a:prstGeom prst="rightArrow">
            <a:avLst>
              <a:gd name="adj1" fmla="val 50000"/>
              <a:gd name="adj2" fmla="val 67632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59" name="Rectangle 52">
            <a:extLst>
              <a:ext uri="{FF2B5EF4-FFF2-40B4-BE49-F238E27FC236}">
                <a16:creationId xmlns:a16="http://schemas.microsoft.com/office/drawing/2014/main" id="{85F8F0BE-66D5-4ECB-8DA7-8DCEF9026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7231" y="3371948"/>
            <a:ext cx="1081088" cy="868362"/>
          </a:xfrm>
          <a:prstGeom prst="rect">
            <a:avLst/>
          </a:prstGeom>
          <a:solidFill>
            <a:srgbClr val="DCE6F2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>
                <a:solidFill>
                  <a:srgbClr val="000000"/>
                </a:solidFill>
                <a:latin typeface="Calibri" charset="0"/>
              </a:rPr>
              <a:t>M-CTRL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latin typeface="Calibri" charset="0"/>
              </a:rPr>
              <a:t>MSP4305510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latin typeface="Calibri" charset="0"/>
              </a:rPr>
              <a:t>IRGC</a:t>
            </a:r>
          </a:p>
        </p:txBody>
      </p:sp>
      <p:sp>
        <p:nvSpPr>
          <p:cNvPr id="160" name="Rectangle 53">
            <a:extLst>
              <a:ext uri="{FF2B5EF4-FFF2-40B4-BE49-F238E27FC236}">
                <a16:creationId xmlns:a16="http://schemas.microsoft.com/office/drawing/2014/main" id="{B4D67D19-038E-4AA8-8FF2-5CC0968F7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71381" y="3371948"/>
            <a:ext cx="1117600" cy="720725"/>
          </a:xfrm>
          <a:prstGeom prst="rect">
            <a:avLst/>
          </a:prstGeom>
          <a:solidFill>
            <a:srgbClr val="DCE6F2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latin typeface="Calibri" charset="0"/>
              </a:rPr>
              <a:t> 2DC Motor DRV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L298</a:t>
            </a:r>
          </a:p>
        </p:txBody>
      </p:sp>
      <p:sp>
        <p:nvSpPr>
          <p:cNvPr id="161" name="Rectangle 54">
            <a:extLst>
              <a:ext uri="{FF2B5EF4-FFF2-40B4-BE49-F238E27FC236}">
                <a16:creationId xmlns:a16="http://schemas.microsoft.com/office/drawing/2014/main" id="{0B046B86-6E76-48B4-83E9-A0184F2D8214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82506" y="3462435"/>
            <a:ext cx="1117600" cy="720725"/>
          </a:xfrm>
          <a:prstGeom prst="rect">
            <a:avLst/>
          </a:prstGeom>
          <a:solidFill>
            <a:srgbClr val="DCE6F2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200">
                <a:solidFill>
                  <a:srgbClr val="000000"/>
                </a:solidFill>
                <a:latin typeface="Calibri" charset="0"/>
              </a:rPr>
              <a:t> 2DC Motor DRV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L298</a:t>
            </a:r>
          </a:p>
        </p:txBody>
      </p:sp>
      <p:cxnSp>
        <p:nvCxnSpPr>
          <p:cNvPr id="162" name="AutoShape 55">
            <a:extLst>
              <a:ext uri="{FF2B5EF4-FFF2-40B4-BE49-F238E27FC236}">
                <a16:creationId xmlns:a16="http://schemas.microsoft.com/office/drawing/2014/main" id="{FA217EC3-E4B2-4CEC-BD89-CC6F1F1D5143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8999906" y="3914873"/>
            <a:ext cx="477838" cy="1587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4A7EB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cxnSp>
        <p:nvCxnSpPr>
          <p:cNvPr id="163" name="AutoShape 56">
            <a:extLst>
              <a:ext uri="{FF2B5EF4-FFF2-40B4-BE49-F238E27FC236}">
                <a16:creationId xmlns:a16="http://schemas.microsoft.com/office/drawing/2014/main" id="{42B83796-91BC-4325-9AAD-4CD21A47DF1C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8995144" y="3719610"/>
            <a:ext cx="363537" cy="1588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4A7EB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64" name="Rectangle 57">
            <a:extLst>
              <a:ext uri="{FF2B5EF4-FFF2-40B4-BE49-F238E27FC236}">
                <a16:creationId xmlns:a16="http://schemas.microsoft.com/office/drawing/2014/main" id="{4AC278AE-3A22-465B-B856-87AE5CBE9A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896719" y="3116360"/>
            <a:ext cx="733425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latin typeface="Calibri" charset="0"/>
              </a:rPr>
              <a:t>8*PWM</a:t>
            </a:r>
          </a:p>
        </p:txBody>
      </p:sp>
      <p:sp>
        <p:nvSpPr>
          <p:cNvPr id="165" name="Oval 58">
            <a:extLst>
              <a:ext uri="{FF2B5EF4-FFF2-40B4-BE49-F238E27FC236}">
                <a16:creationId xmlns:a16="http://schemas.microsoft.com/office/drawing/2014/main" id="{27E28FA2-3BED-4AB2-94D9-80BBF48AB2E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120556" y="3371948"/>
            <a:ext cx="117475" cy="812800"/>
          </a:xfrm>
          <a:prstGeom prst="ellipse">
            <a:avLst/>
          </a:prstGeom>
          <a:noFill/>
          <a:ln w="12600">
            <a:solidFill>
              <a:srgbClr val="3A5F8B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6" name="AutoShape 59">
            <a:extLst>
              <a:ext uri="{FF2B5EF4-FFF2-40B4-BE49-F238E27FC236}">
                <a16:creationId xmlns:a16="http://schemas.microsoft.com/office/drawing/2014/main" id="{06E7EAD8-9D13-4A75-B600-95395B04AC9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0106" y="3952973"/>
            <a:ext cx="287338" cy="150812"/>
          </a:xfrm>
          <a:prstGeom prst="rightArrow">
            <a:avLst>
              <a:gd name="adj1" fmla="val 50000"/>
              <a:gd name="adj2" fmla="val 47632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7" name="AutoShape 60">
            <a:extLst>
              <a:ext uri="{FF2B5EF4-FFF2-40B4-BE49-F238E27FC236}">
                <a16:creationId xmlns:a16="http://schemas.microsoft.com/office/drawing/2014/main" id="{3AE5DC0B-3F00-4085-ACDE-455B276267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3281" y="3770410"/>
            <a:ext cx="287338" cy="150813"/>
          </a:xfrm>
          <a:prstGeom prst="rightArrow">
            <a:avLst>
              <a:gd name="adj1" fmla="val 50000"/>
              <a:gd name="adj2" fmla="val 47632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8" name="AutoShape 61">
            <a:extLst>
              <a:ext uri="{FF2B5EF4-FFF2-40B4-BE49-F238E27FC236}">
                <a16:creationId xmlns:a16="http://schemas.microsoft.com/office/drawing/2014/main" id="{4EE90AF8-CF7B-44B9-B363-B67F52F002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12806" y="3571973"/>
            <a:ext cx="287338" cy="150812"/>
          </a:xfrm>
          <a:prstGeom prst="rightArrow">
            <a:avLst>
              <a:gd name="adj1" fmla="val 50000"/>
              <a:gd name="adj2" fmla="val 47632"/>
            </a:avLst>
          </a:prstGeom>
          <a:solidFill>
            <a:srgbClr val="4F81BD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69" name="Rectangle 62">
            <a:extLst>
              <a:ext uri="{FF2B5EF4-FFF2-40B4-BE49-F238E27FC236}">
                <a16:creationId xmlns:a16="http://schemas.microsoft.com/office/drawing/2014/main" id="{60903FD6-E30E-4911-BE4C-93C544A642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9623794" y="3116360"/>
            <a:ext cx="1522412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latin typeface="Calibri" charset="0"/>
              </a:rPr>
              <a:t>4* 9-12V/2A Motors</a:t>
            </a:r>
          </a:p>
        </p:txBody>
      </p:sp>
      <p:sp>
        <p:nvSpPr>
          <p:cNvPr id="170" name="Rectangle 63">
            <a:extLst>
              <a:ext uri="{FF2B5EF4-FFF2-40B4-BE49-F238E27FC236}">
                <a16:creationId xmlns:a16="http://schemas.microsoft.com/office/drawing/2014/main" id="{46A9F23E-D5C8-45A8-9684-F47310D649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01306" y="3562448"/>
            <a:ext cx="415925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latin typeface="Calibri" charset="0"/>
              </a:rPr>
              <a:t>SPI</a:t>
            </a:r>
          </a:p>
        </p:txBody>
      </p:sp>
      <p:cxnSp>
        <p:nvCxnSpPr>
          <p:cNvPr id="171" name="AutoShape 64">
            <a:extLst>
              <a:ext uri="{FF2B5EF4-FFF2-40B4-BE49-F238E27FC236}">
                <a16:creationId xmlns:a16="http://schemas.microsoft.com/office/drawing/2014/main" id="{C31CD987-1616-4CF2-9E11-F5DE78F8F3F6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13756" y="3798985"/>
            <a:ext cx="2403475" cy="3175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4A7EB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2" name="Rectangle 65">
            <a:extLst>
              <a:ext uri="{FF2B5EF4-FFF2-40B4-BE49-F238E27FC236}">
                <a16:creationId xmlns:a16="http://schemas.microsoft.com/office/drawing/2014/main" id="{98FFBA7A-78F1-4DE7-85E3-975CF77B9B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64494" y="3675160"/>
            <a:ext cx="466725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SPI 0</a:t>
            </a:r>
          </a:p>
        </p:txBody>
      </p:sp>
      <p:sp>
        <p:nvSpPr>
          <p:cNvPr id="173" name="AutoShape 66">
            <a:extLst>
              <a:ext uri="{FF2B5EF4-FFF2-40B4-BE49-F238E27FC236}">
                <a16:creationId xmlns:a16="http://schemas.microsoft.com/office/drawing/2014/main" id="{D810985B-BCB3-4A87-9A67-7F2A7A981D1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158406" y="3975198"/>
            <a:ext cx="150813" cy="217487"/>
          </a:xfrm>
          <a:prstGeom prst="flowChartOffpageConnector">
            <a:avLst/>
          </a:prstGeom>
          <a:solidFill>
            <a:srgbClr val="92D050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74" name="Rectangle 67">
            <a:extLst>
              <a:ext uri="{FF2B5EF4-FFF2-40B4-BE49-F238E27FC236}">
                <a16:creationId xmlns:a16="http://schemas.microsoft.com/office/drawing/2014/main" id="{FF32CAC4-5927-4DE3-B113-92687C22A9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1406" y="3914873"/>
            <a:ext cx="1217613" cy="485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latin typeface="Calibri" charset="0"/>
              </a:rPr>
              <a:t>8 * Analog Sens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latin typeface="Calibri" charset="0"/>
              </a:rPr>
              <a:t>+ 2* Mic In</a:t>
            </a:r>
          </a:p>
        </p:txBody>
      </p:sp>
      <p:cxnSp>
        <p:nvCxnSpPr>
          <p:cNvPr id="175" name="AutoShape 68">
            <a:extLst>
              <a:ext uri="{FF2B5EF4-FFF2-40B4-BE49-F238E27FC236}">
                <a16:creationId xmlns:a16="http://schemas.microsoft.com/office/drawing/2014/main" id="{786E001E-DC42-445A-9E8F-1CBB2873B29D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334619" y="4076798"/>
            <a:ext cx="569912" cy="1587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4A7EB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6" name="Rectangle 69">
            <a:extLst>
              <a:ext uri="{FF2B5EF4-FFF2-40B4-BE49-F238E27FC236}">
                <a16:creationId xmlns:a16="http://schemas.microsoft.com/office/drawing/2014/main" id="{FD1E8840-4989-4C88-AF1E-FEE1716321C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9844" y="3114773"/>
            <a:ext cx="819150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latin typeface="Calibri" charset="0"/>
              </a:rPr>
              <a:t>Debug</a:t>
            </a:r>
          </a:p>
        </p:txBody>
      </p:sp>
      <p:sp>
        <p:nvSpPr>
          <p:cNvPr id="177" name="Rectangle 70">
            <a:extLst>
              <a:ext uri="{FF2B5EF4-FFF2-40B4-BE49-F238E27FC236}">
                <a16:creationId xmlns:a16="http://schemas.microsoft.com/office/drawing/2014/main" id="{36E1A2E0-A823-48EB-A214-784531F1B3D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02581" y="4548285"/>
            <a:ext cx="473075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I2C 0</a:t>
            </a:r>
          </a:p>
        </p:txBody>
      </p:sp>
      <p:cxnSp>
        <p:nvCxnSpPr>
          <p:cNvPr id="178" name="AutoShape 71">
            <a:extLst>
              <a:ext uri="{FF2B5EF4-FFF2-40B4-BE49-F238E27FC236}">
                <a16:creationId xmlns:a16="http://schemas.microsoft.com/office/drawing/2014/main" id="{77A78053-D0E4-40D8-9574-F67242534E3E}"/>
              </a:ext>
            </a:extLst>
          </p:cNvPr>
          <p:cNvCxnSpPr>
            <a:cxnSpLocks noChangeShapeType="1"/>
          </p:cNvCxnSpPr>
          <p:nvPr/>
        </p:nvCxnSpPr>
        <p:spPr bwMode="auto">
          <a:xfrm>
            <a:off x="5513756" y="4694335"/>
            <a:ext cx="2390775" cy="3175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4A7EB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79" name="Rectangle 72">
            <a:extLst>
              <a:ext uri="{FF2B5EF4-FFF2-40B4-BE49-F238E27FC236}">
                <a16:creationId xmlns:a16="http://schemas.microsoft.com/office/drawing/2014/main" id="{3AC99668-B98D-4A3C-B626-BC95621248F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04531" y="4568923"/>
            <a:ext cx="992188" cy="482600"/>
          </a:xfrm>
          <a:prstGeom prst="rect">
            <a:avLst/>
          </a:prstGeom>
          <a:solidFill>
            <a:srgbClr val="DCE6F2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100">
                <a:solidFill>
                  <a:srgbClr val="000000"/>
                </a:solidFill>
                <a:latin typeface="Calibri" charset="0"/>
              </a:rPr>
              <a:t>3d Sensor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 b="1">
                <a:solidFill>
                  <a:srgbClr val="000000"/>
                </a:solidFill>
                <a:latin typeface="Calibri" charset="0"/>
              </a:rPr>
              <a:t>MMA7660FC</a:t>
            </a:r>
          </a:p>
        </p:txBody>
      </p:sp>
      <p:sp>
        <p:nvSpPr>
          <p:cNvPr id="180" name="Rectangle 73">
            <a:extLst>
              <a:ext uri="{FF2B5EF4-FFF2-40B4-BE49-F238E27FC236}">
                <a16:creationId xmlns:a16="http://schemas.microsoft.com/office/drawing/2014/main" id="{D30DFA3A-2909-43D5-975A-B27462D064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5031" y="1459010"/>
            <a:ext cx="1092200" cy="482600"/>
          </a:xfrm>
          <a:prstGeom prst="rect">
            <a:avLst/>
          </a:prstGeom>
          <a:solidFill>
            <a:srgbClr val="DCE6F2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100">
                <a:solidFill>
                  <a:srgbClr val="000000"/>
                </a:solidFill>
                <a:latin typeface="Calibri" charset="0"/>
              </a:rPr>
              <a:t>Bluetooth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BC63B239A</a:t>
            </a:r>
          </a:p>
        </p:txBody>
      </p:sp>
      <p:cxnSp>
        <p:nvCxnSpPr>
          <p:cNvPr id="181" name="AutoShape 74">
            <a:extLst>
              <a:ext uri="{FF2B5EF4-FFF2-40B4-BE49-F238E27FC236}">
                <a16:creationId xmlns:a16="http://schemas.microsoft.com/office/drawing/2014/main" id="{5EDCEF13-E48A-4A23-A94F-0E61C07CC1BC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5508994" y="1670148"/>
            <a:ext cx="1316037" cy="1230312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4A7EB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2" name="Rectangle 75">
            <a:extLst>
              <a:ext uri="{FF2B5EF4-FFF2-40B4-BE49-F238E27FC236}">
                <a16:creationId xmlns:a16="http://schemas.microsoft.com/office/drawing/2014/main" id="{B32E63CE-4143-47A9-A27A-8592F0D7F4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31156" y="2789335"/>
            <a:ext cx="466725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SPI 1</a:t>
            </a:r>
          </a:p>
        </p:txBody>
      </p:sp>
      <p:sp>
        <p:nvSpPr>
          <p:cNvPr id="183" name="AutoShape 76">
            <a:extLst>
              <a:ext uri="{FF2B5EF4-FFF2-40B4-BE49-F238E27FC236}">
                <a16:creationId xmlns:a16="http://schemas.microsoft.com/office/drawing/2014/main" id="{1A6DD81C-EF93-43E3-9951-72F721C8BCA7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8150594" y="1254223"/>
            <a:ext cx="247650" cy="217487"/>
          </a:xfrm>
          <a:prstGeom prst="triangle">
            <a:avLst>
              <a:gd name="adj" fmla="val 50000"/>
            </a:avLst>
          </a:prstGeom>
          <a:solidFill>
            <a:srgbClr val="DBEEF4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cxnSp>
        <p:nvCxnSpPr>
          <p:cNvPr id="184" name="AutoShape 77">
            <a:extLst>
              <a:ext uri="{FF2B5EF4-FFF2-40B4-BE49-F238E27FC236}">
                <a16:creationId xmlns:a16="http://schemas.microsoft.com/office/drawing/2014/main" id="{43FD6475-A889-4C99-8A38-82882F552648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7925169" y="1465360"/>
            <a:ext cx="350837" cy="1074738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4A7EB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85" name="Rectangle 78">
            <a:extLst>
              <a:ext uri="{FF2B5EF4-FFF2-40B4-BE49-F238E27FC236}">
                <a16:creationId xmlns:a16="http://schemas.microsoft.com/office/drawing/2014/main" id="{8EAB175A-CA25-418B-9E2A-C89631E518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7731" y="2063848"/>
            <a:ext cx="1081088" cy="869950"/>
          </a:xfrm>
          <a:prstGeom prst="rect">
            <a:avLst/>
          </a:prstGeom>
          <a:solidFill>
            <a:srgbClr val="DCE6F2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>
                <a:solidFill>
                  <a:srgbClr val="000000"/>
                </a:solidFill>
                <a:latin typeface="Calibri" charset="0"/>
              </a:rPr>
              <a:t>WiFi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400">
                <a:solidFill>
                  <a:srgbClr val="000000"/>
                </a:solidFill>
                <a:latin typeface="Calibri" charset="0"/>
              </a:rPr>
              <a:t>RF T/R</a:t>
            </a:r>
          </a:p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latin typeface="Calibri" charset="0"/>
              </a:rPr>
              <a:t>CSR6026B07</a:t>
            </a:r>
          </a:p>
        </p:txBody>
      </p:sp>
      <p:sp>
        <p:nvSpPr>
          <p:cNvPr id="186" name="AutoShape 79">
            <a:extLst>
              <a:ext uri="{FF2B5EF4-FFF2-40B4-BE49-F238E27FC236}">
                <a16:creationId xmlns:a16="http://schemas.microsoft.com/office/drawing/2014/main" id="{7B592CAD-9AE0-49C7-81A0-1C415F81794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60638" y="2642491"/>
            <a:ext cx="127000" cy="217487"/>
          </a:xfrm>
          <a:prstGeom prst="flowChartOffpageConnector">
            <a:avLst/>
          </a:prstGeom>
          <a:solidFill>
            <a:srgbClr val="92D050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87" name="Line 80">
            <a:extLst>
              <a:ext uri="{FF2B5EF4-FFF2-40B4-BE49-F238E27FC236}">
                <a16:creationId xmlns:a16="http://schemas.microsoft.com/office/drawing/2014/main" id="{A0F2E482-FE5B-42B9-9791-C249348E349C}"/>
              </a:ext>
            </a:extLst>
          </p:cNvPr>
          <p:cNvSpPr>
            <a:spLocks noChangeShapeType="1"/>
          </p:cNvSpPr>
          <p:nvPr/>
        </p:nvSpPr>
        <p:spPr bwMode="auto">
          <a:xfrm>
            <a:off x="5521694" y="2748060"/>
            <a:ext cx="385762" cy="1588"/>
          </a:xfrm>
          <a:prstGeom prst="line">
            <a:avLst/>
          </a:prstGeom>
          <a:noFill/>
          <a:ln w="9360">
            <a:solidFill>
              <a:srgbClr val="4A7EB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8" name="Line 81">
            <a:extLst>
              <a:ext uri="{FF2B5EF4-FFF2-40B4-BE49-F238E27FC236}">
                <a16:creationId xmlns:a16="http://schemas.microsoft.com/office/drawing/2014/main" id="{85D08B96-85E8-4DBE-AF9C-F76811B13413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7917231" y="1700307"/>
            <a:ext cx="191719" cy="0"/>
          </a:xfrm>
          <a:prstGeom prst="line">
            <a:avLst/>
          </a:prstGeom>
          <a:noFill/>
          <a:ln w="9360">
            <a:solidFill>
              <a:srgbClr val="4A7EB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89" name="Line 82">
            <a:extLst>
              <a:ext uri="{FF2B5EF4-FFF2-40B4-BE49-F238E27FC236}">
                <a16:creationId xmlns:a16="http://schemas.microsoft.com/office/drawing/2014/main" id="{4261744E-2B25-4A54-BC43-4174F8C61A5F}"/>
              </a:ext>
            </a:extLst>
          </p:cNvPr>
          <p:cNvSpPr>
            <a:spLocks noChangeShapeType="1"/>
          </p:cNvSpPr>
          <p:nvPr/>
        </p:nvSpPr>
        <p:spPr bwMode="auto">
          <a:xfrm>
            <a:off x="6178919" y="2440085"/>
            <a:ext cx="631825" cy="26988"/>
          </a:xfrm>
          <a:prstGeom prst="line">
            <a:avLst/>
          </a:prstGeom>
          <a:noFill/>
          <a:ln w="9360">
            <a:solidFill>
              <a:srgbClr val="4A7EB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0" name="AutoShape 83">
            <a:extLst>
              <a:ext uri="{FF2B5EF4-FFF2-40B4-BE49-F238E27FC236}">
                <a16:creationId xmlns:a16="http://schemas.microsoft.com/office/drawing/2014/main" id="{BADB36BD-6641-440C-B353-2DDE36BAE996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283319" y="5100735"/>
            <a:ext cx="150812" cy="217488"/>
          </a:xfrm>
          <a:prstGeom prst="flowChartOffpageConnector">
            <a:avLst/>
          </a:prstGeom>
          <a:solidFill>
            <a:srgbClr val="92D050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cxnSp>
        <p:nvCxnSpPr>
          <p:cNvPr id="191" name="AutoShape 84">
            <a:extLst>
              <a:ext uri="{FF2B5EF4-FFF2-40B4-BE49-F238E27FC236}">
                <a16:creationId xmlns:a16="http://schemas.microsoft.com/office/drawing/2014/main" id="{9CB755D8-B909-4BC8-98F8-84ABAAD38451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3459531" y="5203923"/>
            <a:ext cx="569913" cy="1587"/>
          </a:xfrm>
          <a:prstGeom prst="bentConnector3">
            <a:avLst>
              <a:gd name="adj1" fmla="val 50000"/>
            </a:avLst>
          </a:prstGeom>
          <a:noFill/>
          <a:ln w="9360">
            <a:solidFill>
              <a:srgbClr val="4A7EBB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cxnSp>
      <p:sp>
        <p:nvSpPr>
          <p:cNvPr id="192" name="Rectangle 85">
            <a:extLst>
              <a:ext uri="{FF2B5EF4-FFF2-40B4-BE49-F238E27FC236}">
                <a16:creationId xmlns:a16="http://schemas.microsoft.com/office/drawing/2014/main" id="{09B94132-5749-40DC-B277-BCC9512690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59939" y="5043585"/>
            <a:ext cx="449263" cy="300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latin typeface="Calibri" charset="0"/>
              </a:rPr>
              <a:t>Enc</a:t>
            </a:r>
          </a:p>
        </p:txBody>
      </p:sp>
      <p:sp>
        <p:nvSpPr>
          <p:cNvPr id="193" name="Rectangle 86">
            <a:extLst>
              <a:ext uri="{FF2B5EF4-FFF2-40B4-BE49-F238E27FC236}">
                <a16:creationId xmlns:a16="http://schemas.microsoft.com/office/drawing/2014/main" id="{1DFB1652-CD09-4C9B-A292-7B82C2CDA9C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231" y="5219798"/>
            <a:ext cx="466725" cy="261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SPI 1</a:t>
            </a:r>
          </a:p>
        </p:txBody>
      </p:sp>
      <p:sp>
        <p:nvSpPr>
          <p:cNvPr id="194" name="Rectangle 87">
            <a:extLst>
              <a:ext uri="{FF2B5EF4-FFF2-40B4-BE49-F238E27FC236}">
                <a16:creationId xmlns:a16="http://schemas.microsoft.com/office/drawing/2014/main" id="{75BC2EB5-C993-43F6-92A7-AE8E0F191D4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71081" y="1260573"/>
            <a:ext cx="560388" cy="246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latin typeface="Calibri" charset="0"/>
              </a:rPr>
              <a:t>W3008</a:t>
            </a:r>
          </a:p>
        </p:txBody>
      </p:sp>
      <p:sp>
        <p:nvSpPr>
          <p:cNvPr id="195" name="AutoShape 88">
            <a:extLst>
              <a:ext uri="{FF2B5EF4-FFF2-40B4-BE49-F238E27FC236}">
                <a16:creationId xmlns:a16="http://schemas.microsoft.com/office/drawing/2014/main" id="{D7FE59A3-7545-4223-B1A3-AD14454474D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921744" y="3422747"/>
            <a:ext cx="127000" cy="219075"/>
          </a:xfrm>
          <a:prstGeom prst="flowChartOffpageConnector">
            <a:avLst/>
          </a:prstGeom>
          <a:solidFill>
            <a:srgbClr val="92D050"/>
          </a:solidFill>
          <a:ln w="25560">
            <a:solidFill>
              <a:srgbClr val="3A5F8B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196" name="Line 89">
            <a:extLst>
              <a:ext uri="{FF2B5EF4-FFF2-40B4-BE49-F238E27FC236}">
                <a16:creationId xmlns:a16="http://schemas.microsoft.com/office/drawing/2014/main" id="{08B49BCB-AAB2-4791-88E6-B4BB34D4BB60}"/>
              </a:ext>
            </a:extLst>
          </p:cNvPr>
          <p:cNvSpPr>
            <a:spLocks noChangeShapeType="1"/>
          </p:cNvSpPr>
          <p:nvPr/>
        </p:nvSpPr>
        <p:spPr bwMode="auto">
          <a:xfrm>
            <a:off x="5486769" y="3530698"/>
            <a:ext cx="385762" cy="1587"/>
          </a:xfrm>
          <a:prstGeom prst="line">
            <a:avLst/>
          </a:prstGeom>
          <a:noFill/>
          <a:ln w="9360">
            <a:solidFill>
              <a:srgbClr val="4A7EBB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ru-RU"/>
          </a:p>
        </p:txBody>
      </p:sp>
      <p:sp>
        <p:nvSpPr>
          <p:cNvPr id="197" name="Rectangle 90">
            <a:extLst>
              <a:ext uri="{FF2B5EF4-FFF2-40B4-BE49-F238E27FC236}">
                <a16:creationId xmlns:a16="http://schemas.microsoft.com/office/drawing/2014/main" id="{D0153783-3B18-44D2-B50C-22C2026AA0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96231" y="5043585"/>
            <a:ext cx="474663" cy="2619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800">
                <a:solidFill>
                  <a:srgbClr val="000000"/>
                </a:solidFill>
                <a:latin typeface="Calibri" charset="0"/>
              </a:rPr>
              <a:t>I2C 0</a:t>
            </a:r>
          </a:p>
        </p:txBody>
      </p:sp>
      <p:sp>
        <p:nvSpPr>
          <p:cNvPr id="198" name="Rectangle 91">
            <a:extLst>
              <a:ext uri="{FF2B5EF4-FFF2-40B4-BE49-F238E27FC236}">
                <a16:creationId xmlns:a16="http://schemas.microsoft.com/office/drawing/2014/main" id="{11F182D9-22B0-4408-928A-BBDD87E280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9844" y="3378298"/>
            <a:ext cx="1050925" cy="300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80808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/>
          <a:p>
            <a:pPr algn="ctr" hangingPunct="1">
              <a:buClrTx/>
              <a:buFontTx/>
              <a:buNone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1000">
                <a:solidFill>
                  <a:srgbClr val="000000"/>
                </a:solidFill>
                <a:latin typeface="Calibri" charset="0"/>
              </a:rPr>
              <a:t>2 * I2C Ext</a:t>
            </a:r>
          </a:p>
        </p:txBody>
      </p:sp>
    </p:spTree>
    <p:extLst>
      <p:ext uri="{BB962C8B-B14F-4D97-AF65-F5344CB8AC3E}">
        <p14:creationId xmlns:p14="http://schemas.microsoft.com/office/powerpoint/2010/main" val="2383441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9135467-68F1-4D78-9C8E-A13D6C6FF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Аналоговые датчики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B32F2A9-F859-439F-9768-EDEE72832907}"/>
              </a:ext>
            </a:extLst>
          </p:cNvPr>
          <p:cNvSpPr txBox="1"/>
          <p:nvPr/>
        </p:nvSpPr>
        <p:spPr>
          <a:xfrm>
            <a:off x="9028939" y="1714792"/>
            <a:ext cx="14755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Датчик касания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3B720A5-253C-46D7-A4C1-4A3D214E7632}"/>
              </a:ext>
            </a:extLst>
          </p:cNvPr>
          <p:cNvSpPr txBox="1"/>
          <p:nvPr/>
        </p:nvSpPr>
        <p:spPr>
          <a:xfrm>
            <a:off x="5080960" y="2576675"/>
            <a:ext cx="1846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Датчик освещенности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63CF8225-42D8-487D-A5EB-D46C128AC4D2}"/>
              </a:ext>
            </a:extLst>
          </p:cNvPr>
          <p:cNvSpPr txBox="1"/>
          <p:nvPr/>
        </p:nvSpPr>
        <p:spPr>
          <a:xfrm>
            <a:off x="1030863" y="1714792"/>
            <a:ext cx="20724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Датчик расстояния инфракрасный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28B9E84F-1F25-4654-B4D3-FE7E62A87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1077" y="3663161"/>
            <a:ext cx="2258856" cy="2258856"/>
          </a:xfrm>
          <a:prstGeom prst="rect">
            <a:avLst/>
          </a:prstGeom>
        </p:spPr>
      </p:pic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5DEC41CF-4461-4FEF-A4E2-556332C39F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244" y="2459599"/>
            <a:ext cx="2991641" cy="2991641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FD32F9C5-6724-4A99-9654-3E32553C7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872" y="2459599"/>
            <a:ext cx="2322306" cy="2322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74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9135467-68F1-4D78-9C8E-A13D6C6FF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Датчики расстояния ИК</a:t>
            </a:r>
          </a:p>
        </p:txBody>
      </p:sp>
      <p:pic>
        <p:nvPicPr>
          <p:cNvPr id="97" name="Рисунок 96">
            <a:extLst>
              <a:ext uri="{FF2B5EF4-FFF2-40B4-BE49-F238E27FC236}">
                <a16:creationId xmlns:a16="http://schemas.microsoft.com/office/drawing/2014/main" id="{5DEC41CF-4461-4FEF-A4E2-556332C39F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444" y="1630124"/>
            <a:ext cx="2991641" cy="299164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068FCF6-2BD6-43F7-8F28-D4F68715CC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8866" y="1630124"/>
            <a:ext cx="4287230" cy="4320551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916A58ED-6AE6-4565-A586-095904F70C37}"/>
              </a:ext>
            </a:extLst>
          </p:cNvPr>
          <p:cNvSpPr txBox="1"/>
          <p:nvPr/>
        </p:nvSpPr>
        <p:spPr>
          <a:xfrm>
            <a:off x="1213419" y="4740313"/>
            <a:ext cx="40261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Порты: А1 или А2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Рабочий диапазон: от 8 до 80 см</a:t>
            </a:r>
          </a:p>
        </p:txBody>
      </p:sp>
    </p:spTree>
    <p:extLst>
      <p:ext uri="{BB962C8B-B14F-4D97-AF65-F5344CB8AC3E}">
        <p14:creationId xmlns:p14="http://schemas.microsoft.com/office/powerpoint/2010/main" val="1411617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9135467-68F1-4D78-9C8E-A13D6C6FF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Аналоговые датчики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B32F2A9-F859-439F-9768-EDEE72832907}"/>
              </a:ext>
            </a:extLst>
          </p:cNvPr>
          <p:cNvSpPr txBox="1"/>
          <p:nvPr/>
        </p:nvSpPr>
        <p:spPr>
          <a:xfrm>
            <a:off x="2777167" y="1691066"/>
            <a:ext cx="147558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Датчик касания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03B720A5-253C-46D7-A4C1-4A3D214E7632}"/>
              </a:ext>
            </a:extLst>
          </p:cNvPr>
          <p:cNvSpPr txBox="1"/>
          <p:nvPr/>
        </p:nvSpPr>
        <p:spPr>
          <a:xfrm>
            <a:off x="7588398" y="1691066"/>
            <a:ext cx="18463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Датчик освещенности</a:t>
            </a:r>
          </a:p>
        </p:txBody>
      </p:sp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28B9E84F-1F25-4654-B4D3-FE7E62A87F4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2169" y="2640369"/>
            <a:ext cx="2258856" cy="2258856"/>
          </a:xfrm>
          <a:prstGeom prst="rect">
            <a:avLst/>
          </a:prstGeom>
        </p:spPr>
      </p:pic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FD32F9C5-6724-4A99-9654-3E32553C71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4149" y="2576919"/>
            <a:ext cx="2322306" cy="232230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D4DBBD7-A7A6-4B01-B9AF-999068458F26}"/>
              </a:ext>
            </a:extLst>
          </p:cNvPr>
          <p:cNvSpPr txBox="1"/>
          <p:nvPr/>
        </p:nvSpPr>
        <p:spPr>
          <a:xfrm>
            <a:off x="2314149" y="4871999"/>
            <a:ext cx="240161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Порты: А3 или А4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Возвращает: 0 или 1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8E400CD-B7C4-4F4A-AAA9-3BE20CC52AEA}"/>
              </a:ext>
            </a:extLst>
          </p:cNvPr>
          <p:cNvSpPr txBox="1"/>
          <p:nvPr/>
        </p:nvSpPr>
        <p:spPr>
          <a:xfrm>
            <a:off x="6096000" y="4871999"/>
            <a:ext cx="54246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Рабочее расстояние от поверхности : 8 – 15 мм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Порты: А5 или А6</a:t>
            </a: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Рабочий диапазон: от 0 до 100%</a:t>
            </a:r>
          </a:p>
        </p:txBody>
      </p:sp>
    </p:spTree>
    <p:extLst>
      <p:ext uri="{BB962C8B-B14F-4D97-AF65-F5344CB8AC3E}">
        <p14:creationId xmlns:p14="http://schemas.microsoft.com/office/powerpoint/2010/main" val="22769793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9135467-68F1-4D78-9C8E-A13D6C6FF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Цифровые датчики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D2C4621-4A0E-465F-B7B5-AD0A0771E1A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125" y="1077467"/>
            <a:ext cx="2827942" cy="2827942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649E09B3-8520-4C97-83D6-5C95CD3E6A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7516" y="1398280"/>
            <a:ext cx="1910990" cy="191099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EC28C561-7990-4902-B690-73AB43E6EA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927" y="3842196"/>
            <a:ext cx="1938337" cy="193833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F1006A8-CFF1-4F1D-96FC-85A64F46A3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776" y="3370496"/>
            <a:ext cx="2760598" cy="276059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1C8412D-5984-429C-A6D7-AE972220C54D}"/>
              </a:ext>
            </a:extLst>
          </p:cNvPr>
          <p:cNvSpPr txBox="1"/>
          <p:nvPr/>
        </p:nvSpPr>
        <p:spPr>
          <a:xfrm>
            <a:off x="3955806" y="1968218"/>
            <a:ext cx="26694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Датчик расстояния ультразвуковой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255FF98-7B43-405D-8C7A-B2CDF3962711}"/>
              </a:ext>
            </a:extLst>
          </p:cNvPr>
          <p:cNvSpPr txBox="1"/>
          <p:nvPr/>
        </p:nvSpPr>
        <p:spPr>
          <a:xfrm>
            <a:off x="4031857" y="4522440"/>
            <a:ext cx="1938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Датчик углеводородных газов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MQ-</a:t>
            </a:r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0136698-2226-4462-B990-E7F81D717767}"/>
              </a:ext>
            </a:extLst>
          </p:cNvPr>
          <p:cNvSpPr txBox="1"/>
          <p:nvPr/>
        </p:nvSpPr>
        <p:spPr>
          <a:xfrm>
            <a:off x="9734374" y="4596906"/>
            <a:ext cx="23888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Датчик звука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EC28F99-F704-4E47-A722-3E4A9078EBC9}"/>
              </a:ext>
            </a:extLst>
          </p:cNvPr>
          <p:cNvSpPr txBox="1"/>
          <p:nvPr/>
        </p:nvSpPr>
        <p:spPr>
          <a:xfrm>
            <a:off x="9468497" y="1860496"/>
            <a:ext cx="19787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Датчик углеводородных газов </a:t>
            </a: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MQ-7</a:t>
            </a:r>
            <a:endParaRPr lang="ru-RU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302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B9135467-68F1-4D78-9C8E-A13D6C6FF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dirty="0"/>
              <a:t>Электродвигатель постоянного тока</a:t>
            </a:r>
          </a:p>
        </p:txBody>
      </p:sp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2C0E5D02-8744-440E-ACF9-7AFA66702F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8" t="14391" r="12068" b="9816"/>
          <a:stretch/>
        </p:blipFill>
        <p:spPr>
          <a:xfrm>
            <a:off x="7302910" y="1462174"/>
            <a:ext cx="4032746" cy="420703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71F768DF-3C29-4593-8D28-F4300F82BD1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2" r="21804"/>
          <a:stretch/>
        </p:blipFill>
        <p:spPr>
          <a:xfrm>
            <a:off x="1062411" y="1700782"/>
            <a:ext cx="5596466" cy="4193707"/>
          </a:xfrm>
          <a:prstGeom prst="rect">
            <a:avLst/>
          </a:prstGeom>
        </p:spPr>
      </p:pic>
      <p:cxnSp>
        <p:nvCxnSpPr>
          <p:cNvPr id="21" name="Прямая соединительная линия 20">
            <a:extLst>
              <a:ext uri="{FF2B5EF4-FFF2-40B4-BE49-F238E27FC236}">
                <a16:creationId xmlns:a16="http://schemas.microsoft.com/office/drawing/2014/main" id="{0D7BBBE6-AB32-42F1-BC92-D82E884CA860}"/>
              </a:ext>
            </a:extLst>
          </p:cNvPr>
          <p:cNvCxnSpPr/>
          <p:nvPr/>
        </p:nvCxnSpPr>
        <p:spPr bwMode="auto">
          <a:xfrm flipH="1" flipV="1">
            <a:off x="1531356" y="2331968"/>
            <a:ext cx="267423" cy="129906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C795BF24-DAAD-400C-AF0F-6B821DF2AE7F}"/>
              </a:ext>
            </a:extLst>
          </p:cNvPr>
          <p:cNvSpPr txBox="1"/>
          <p:nvPr/>
        </p:nvSpPr>
        <p:spPr>
          <a:xfrm>
            <a:off x="3691488" y="3602519"/>
            <a:ext cx="1693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Электромотор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D190A23C-A035-41DC-8408-9AF3F97221E9}"/>
              </a:ext>
            </a:extLst>
          </p:cNvPr>
          <p:cNvSpPr txBox="1"/>
          <p:nvPr/>
        </p:nvSpPr>
        <p:spPr>
          <a:xfrm>
            <a:off x="2261224" y="1976297"/>
            <a:ext cx="11677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Редуктор</a:t>
            </a:r>
          </a:p>
        </p:txBody>
      </p:sp>
      <p:cxnSp>
        <p:nvCxnSpPr>
          <p:cNvPr id="24" name="Прямая соединительная линия 23">
            <a:extLst>
              <a:ext uri="{FF2B5EF4-FFF2-40B4-BE49-F238E27FC236}">
                <a16:creationId xmlns:a16="http://schemas.microsoft.com/office/drawing/2014/main" id="{CC4F07AB-AF8F-44AA-BA30-7D54BA634AB4}"/>
              </a:ext>
            </a:extLst>
          </p:cNvPr>
          <p:cNvCxnSpPr/>
          <p:nvPr/>
        </p:nvCxnSpPr>
        <p:spPr bwMode="auto">
          <a:xfrm flipV="1">
            <a:off x="2805232" y="2311281"/>
            <a:ext cx="0" cy="13197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D1262CE1-5F19-4EE0-A55C-3EB9CA37424F}"/>
              </a:ext>
            </a:extLst>
          </p:cNvPr>
          <p:cNvSpPr txBox="1"/>
          <p:nvPr/>
        </p:nvSpPr>
        <p:spPr>
          <a:xfrm>
            <a:off x="435409" y="1976297"/>
            <a:ext cx="15525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Вал мотора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6C7659B-12D5-424E-8C6D-CEFD65CAEEEC}"/>
              </a:ext>
            </a:extLst>
          </p:cNvPr>
          <p:cNvSpPr txBox="1"/>
          <p:nvPr/>
        </p:nvSpPr>
        <p:spPr>
          <a:xfrm>
            <a:off x="5480364" y="1976297"/>
            <a:ext cx="1111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800" dirty="0">
                <a:latin typeface="Calibri" panose="020F0502020204030204" pitchFamily="34" charset="0"/>
                <a:cs typeface="Calibri" panose="020F0502020204030204" pitchFamily="34" charset="0"/>
              </a:rPr>
              <a:t>Энкодер</a:t>
            </a:r>
          </a:p>
        </p:txBody>
      </p:sp>
      <p:cxnSp>
        <p:nvCxnSpPr>
          <p:cNvPr id="28" name="Прямая соединительная линия 27">
            <a:extLst>
              <a:ext uri="{FF2B5EF4-FFF2-40B4-BE49-F238E27FC236}">
                <a16:creationId xmlns:a16="http://schemas.microsoft.com/office/drawing/2014/main" id="{5DB81089-D008-4D10-ADAF-1DB85DBFC509}"/>
              </a:ext>
            </a:extLst>
          </p:cNvPr>
          <p:cNvCxnSpPr/>
          <p:nvPr/>
        </p:nvCxnSpPr>
        <p:spPr bwMode="auto">
          <a:xfrm flipV="1">
            <a:off x="5920966" y="2331968"/>
            <a:ext cx="0" cy="1319752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29" name="TextBox 28">
            <a:extLst>
              <a:ext uri="{FF2B5EF4-FFF2-40B4-BE49-F238E27FC236}">
                <a16:creationId xmlns:a16="http://schemas.microsoft.com/office/drawing/2014/main" id="{7B4E3D53-17D1-4D15-957B-62F8CA1BE952}"/>
              </a:ext>
            </a:extLst>
          </p:cNvPr>
          <p:cNvSpPr txBox="1"/>
          <p:nvPr/>
        </p:nvSpPr>
        <p:spPr>
          <a:xfrm>
            <a:off x="435409" y="4961323"/>
            <a:ext cx="70077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Порты: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M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, M3, M4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Порты для </a:t>
            </a:r>
            <a:r>
              <a:rPr lang="ru-RU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энкодеров</a:t>
            </a:r>
            <a:r>
              <a:rPr lang="ru-RU" sz="20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E1, E2, E3, E4</a:t>
            </a:r>
            <a:endParaRPr lang="ru-RU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9474041"/>
      </p:ext>
    </p:extLst>
  </p:cSld>
  <p:clrMapOvr>
    <a:masterClrMapping/>
  </p:clrMapOvr>
</p:sld>
</file>

<file path=ppt/theme/theme1.xml><?xml version="1.0" encoding="utf-8"?>
<a:theme xmlns:a="http://schemas.openxmlformats.org/drawingml/2006/main" name="TRIKtheme2019">
  <a:themeElements>
    <a:clrScheme name="Стандартная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RIKtheme2019" id="{3EE4B165-53EC-4A0A-9C55-72CB4EA76720}" vid="{6A35BB6B-5003-4483-AF5E-6DF0028E6E6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TRIKtheme2019 (1)</Template>
  <TotalTime>24522</TotalTime>
  <Words>418</Words>
  <Application>Microsoft Office PowerPoint</Application>
  <PresentationFormat>Широкоэкранный</PresentationFormat>
  <Paragraphs>139</Paragraphs>
  <Slides>14</Slides>
  <Notes>3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8" baseType="lpstr">
      <vt:lpstr>Arial</vt:lpstr>
      <vt:lpstr>Calibri</vt:lpstr>
      <vt:lpstr>Verdana</vt:lpstr>
      <vt:lpstr>TRIKtheme2019</vt:lpstr>
      <vt:lpstr>Контроллер ТРИК</vt:lpstr>
      <vt:lpstr>Контроллер ТРИК</vt:lpstr>
      <vt:lpstr>Схема разъемов контроллера</vt:lpstr>
      <vt:lpstr>Контроллер ТРИК</vt:lpstr>
      <vt:lpstr>Аналоговые датчики</vt:lpstr>
      <vt:lpstr>Датчики расстояния ИК</vt:lpstr>
      <vt:lpstr>Аналоговые датчики</vt:lpstr>
      <vt:lpstr>Цифровые датчики</vt:lpstr>
      <vt:lpstr>Электродвигатель постоянного тока</vt:lpstr>
      <vt:lpstr>Серводвигатель</vt:lpstr>
      <vt:lpstr>Веб-интерфейс (конфигуратор)</vt:lpstr>
      <vt:lpstr>Операционная система ТРИК</vt:lpstr>
      <vt:lpstr>Log файлы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Компьютерное зрение</dc:title>
  <dc:creator>Анастасия Мерецкая</dc:creator>
  <cp:lastModifiedBy>Ilya Shirokolobov</cp:lastModifiedBy>
  <cp:revision>101</cp:revision>
  <dcterms:created xsi:type="dcterms:W3CDTF">2019-09-12T18:22:40Z</dcterms:created>
  <dcterms:modified xsi:type="dcterms:W3CDTF">2022-10-09T06:32:59Z</dcterms:modified>
</cp:coreProperties>
</file>