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08" r:id="rId3"/>
    <p:sldId id="322" r:id="rId4"/>
    <p:sldId id="313" r:id="rId5"/>
    <p:sldId id="323" r:id="rId6"/>
    <p:sldId id="324" r:id="rId7"/>
    <p:sldId id="321" r:id="rId8"/>
    <p:sldId id="314" r:id="rId9"/>
    <p:sldId id="325" r:id="rId10"/>
    <p:sldId id="317" r:id="rId11"/>
    <p:sldId id="318" r:id="rId12"/>
    <p:sldId id="319" r:id="rId13"/>
    <p:sldId id="320" r:id="rId14"/>
    <p:sldId id="29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5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2740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98799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98052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75405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41245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51801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58766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03906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40493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62129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55616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194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Google Shape;11;p11">
            <a:extLst>
              <a:ext uri="{FF2B5EF4-FFF2-40B4-BE49-F238E27FC236}">
                <a16:creationId xmlns:a16="http://schemas.microsoft.com/office/drawing/2014/main" id="{0244F299-5738-424A-BC07-1FE5EA41599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 userDrawn="1"/>
        </p:nvSpPr>
        <p:spPr>
          <a:xfrm>
            <a:off x="838199" y="393585"/>
            <a:ext cx="8802757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 b="1" i="0" u="none" strike="noStrike" cap="none" dirty="0">
                <a:solidFill>
                  <a:srgbClr val="99CC00"/>
                </a:solidFill>
                <a:latin typeface="Verdana"/>
                <a:ea typeface="Verdana"/>
                <a:cs typeface="Calibri"/>
                <a:sym typeface="Verdana"/>
              </a:rPr>
              <a:t>Информация и контакты</a:t>
            </a:r>
            <a:endParaRPr lang="ru-RU" sz="32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1;p11">
            <a:extLst>
              <a:ext uri="{FF2B5EF4-FFF2-40B4-BE49-F238E27FC236}">
                <a16:creationId xmlns:a16="http://schemas.microsoft.com/office/drawing/2014/main" id="{26772FF2-8705-4E26-ABB4-4E299511B23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2053002"/>
            <a:ext cx="8266043" cy="875559"/>
          </a:xfrm>
        </p:spPr>
        <p:txBody>
          <a:bodyPr/>
          <a:lstStyle/>
          <a:p>
            <a:r>
              <a:rPr lang="ru-RU" dirty="0"/>
              <a:t>Введение в </a:t>
            </a:r>
            <a:r>
              <a:rPr lang="en-US" dirty="0">
                <a:sym typeface="Trebuchet MS"/>
              </a:rPr>
              <a:t>Python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958D4F-C422-40F8-958E-B697A72F7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5" name="Shape 209">
            <a:extLst>
              <a:ext uri="{FF2B5EF4-FFF2-40B4-BE49-F238E27FC236}">
                <a16:creationId xmlns:a16="http://schemas.microsoft.com/office/drawing/2014/main" id="{49C32DD1-0160-479A-BDF9-0B72730B806E}"/>
              </a:ext>
            </a:extLst>
          </p:cNvPr>
          <p:cNvSpPr/>
          <p:nvPr/>
        </p:nvSpPr>
        <p:spPr>
          <a:xfrm>
            <a:off x="838125" y="1228735"/>
            <a:ext cx="8712967" cy="54927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Функции</a:t>
            </a:r>
            <a:b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def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wasPressed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(key):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if 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brick.key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().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wasPressed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(key):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	return 1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else: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	return 0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#key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, например, </a:t>
            </a:r>
            <a:r>
              <a:rPr lang="en-US" sz="2400" dirty="0" err="1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KeysEnum.Esc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Microsoft YaHei" panose="020B0503020204020204" pitchFamily="34" charset="-122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  <a:sym typeface="Trebuchet MS"/>
              </a:rPr>
              <a:t>Вызов функции</a:t>
            </a:r>
          </a:p>
          <a:p>
            <a:pPr lvl="0">
              <a:buSzPct val="100000"/>
            </a:pP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wasPressed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(</a:t>
            </a:r>
            <a:r>
              <a:rPr lang="en-US" sz="2400" dirty="0" err="1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enterButton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Microsoft YaHei" panose="020B0503020204020204" pitchFamily="34" charset="-122"/>
                <a:cs typeface="Courier New" panose="02070309020205020404" pitchFamily="49" charset="0"/>
                <a:sym typeface="Trebuchet MS"/>
              </a:rPr>
              <a:t>)</a:t>
            </a: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31246508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958D4F-C422-40F8-958E-B697A72F7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5" name="Shape 209">
            <a:extLst>
              <a:ext uri="{FF2B5EF4-FFF2-40B4-BE49-F238E27FC236}">
                <a16:creationId xmlns:a16="http://schemas.microsoft.com/office/drawing/2014/main" id="{49C32DD1-0160-479A-BDF9-0B72730B806E}"/>
              </a:ext>
            </a:extLst>
          </p:cNvPr>
          <p:cNvSpPr/>
          <p:nvPr/>
        </p:nvSpPr>
        <p:spPr>
          <a:xfrm>
            <a:off x="838124" y="1228735"/>
            <a:ext cx="10919679" cy="54927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1.1.1. Объявление переменных</a:t>
            </a:r>
            <a:endParaRPr lang="en-US" sz="2400" b="1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Определите переменные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str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num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flag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и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txt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со значениями «Привет, ТРИК», 123,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T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rue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«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T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rue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». При помощи оператора определения типа и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print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убедитесь, что переменных принадлежат типам: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string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int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boolean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1.1.2. Площадь прямоугольника</a:t>
            </a:r>
            <a:endParaRPr lang="en-US" sz="2400" b="1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Напишите скрипт, который находит площадь прямоугольника высотой 23см (переменная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height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), шириной 10см (переменная </a:t>
            </a:r>
            <a:r>
              <a:rPr lang="ru-RU" sz="24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width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). Значение площади должно хранится в числовой переменной s. Выведите результат в консоль в формате: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 = ???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1.1.3. Длина дуги</a:t>
            </a:r>
            <a:b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Напишите скрипт, который находит длину дуги сектора с углом 36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(alpha)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и радиусом 10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(r)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Выведите результат в консоль.</a:t>
            </a: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885274925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958D4F-C422-40F8-958E-B697A72F7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5" name="Shape 209">
            <a:extLst>
              <a:ext uri="{FF2B5EF4-FFF2-40B4-BE49-F238E27FC236}">
                <a16:creationId xmlns:a16="http://schemas.microsoft.com/office/drawing/2014/main" id="{49C32DD1-0160-479A-BDF9-0B72730B806E}"/>
              </a:ext>
            </a:extLst>
          </p:cNvPr>
          <p:cNvSpPr/>
          <p:nvPr/>
        </p:nvSpPr>
        <p:spPr>
          <a:xfrm>
            <a:off x="838125" y="1228735"/>
            <a:ext cx="10436600" cy="54927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4</a:t>
            </a: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Функция «Привет!»</a:t>
            </a:r>
            <a:endParaRPr lang="en-US" sz="2400" b="1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Реализуйте функцию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hello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с параметром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name.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Функция должна выводить приветствие. Например,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“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Привет, Иван!</a:t>
            </a:r>
            <a:r>
              <a:rPr lang="en-US" sz="240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”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5</a:t>
            </a: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Функция максимума</a:t>
            </a:r>
            <a:endParaRPr lang="en-US" sz="2400" b="1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Напишите функцию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max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, которая возвращает наибольший из своих числовых аргументов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a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и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b.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Например, вызов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max(4, 12)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должен вернуть 12.</a:t>
            </a:r>
          </a:p>
          <a:p>
            <a:pPr lvl="0">
              <a:buSzPct val="100000"/>
            </a:pPr>
            <a:endParaRPr lang="ru-RU" sz="24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Задача 1.1.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6</a:t>
            </a:r>
            <a: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Поиск элемента в массиве</a:t>
            </a:r>
            <a:br>
              <a:rPr lang="ru-RU" sz="24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Реализуйте функцию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search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с двумя параметрами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mas 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(массив из целых чисел) и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a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(целое число), которая возвращает номер первого элемента, который равен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a</a:t>
            </a: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 В случае, если такого элемента нет, функция должна вернуть -1</a:t>
            </a:r>
          </a:p>
          <a:p>
            <a:pPr lvl="0">
              <a:buSzPct val="100000"/>
            </a:pP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21033265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958D4F-C422-40F8-958E-B697A72F7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hape 209">
                <a:extLst>
                  <a:ext uri="{FF2B5EF4-FFF2-40B4-BE49-F238E27FC236}">
                    <a16:creationId xmlns:a16="http://schemas.microsoft.com/office/drawing/2014/main" id="{49C32DD1-0160-479A-BDF9-0B72730B806E}"/>
                  </a:ext>
                </a:extLst>
              </p:cNvPr>
              <p:cNvSpPr/>
              <p:nvPr/>
            </p:nvSpPr>
            <p:spPr>
              <a:xfrm>
                <a:off x="838125" y="1228735"/>
                <a:ext cx="10436600" cy="4309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100000"/>
                </a:pPr>
                <a:r>
                  <a:rPr lang="ru-RU" sz="2400" b="1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Задача 1.1.7. Числа Фибоначчи</a:t>
                </a:r>
                <a:endParaRPr lang="en-US" sz="2400" b="1" dirty="0">
                  <a:solidFill>
                    <a:schemeClr val="dk1"/>
                  </a:solidFill>
                  <a:latin typeface="Calibri" panose="020F0502020204030204" pitchFamily="34" charset="0"/>
                  <a:ea typeface="Trebuchet MS"/>
                  <a:cs typeface="Calibri" panose="020F0502020204030204" pitchFamily="34" charset="0"/>
                  <a:sym typeface="Trebuchet MS"/>
                </a:endParaRPr>
              </a:p>
              <a:p>
                <a:pPr lvl="0">
                  <a:buSzPct val="100000"/>
                </a:pP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Реализуйте функцию </a:t>
                </a:r>
                <a:r>
                  <a:rPr lang="en-US" sz="2400" dirty="0" err="1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fibonacci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, которая выводит числа Фибоначчи в консоль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c 1 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до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n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 номера, где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n – 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параметр функции.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Trebuchet MS"/>
                      </a:rPr>
                      <m:t>3</m:t>
                    </m:r>
                    <m:r>
                      <a:rPr lang="en-US" sz="2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Trebuchet MS"/>
                      </a:rPr>
                      <m:t>≤</m:t>
                    </m:r>
                    <m:r>
                      <a:rPr lang="en-US" sz="2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Trebuchet MS"/>
                      </a:rPr>
                      <m:t>𝑛</m:t>
                    </m:r>
                    <m:r>
                      <a:rPr lang="en-US" sz="2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Trebuchet MS"/>
                      </a:rPr>
                      <m:t>≤12</m:t>
                    </m:r>
                  </m:oMath>
                </a14:m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)</a:t>
                </a:r>
                <a:b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</a:br>
                <a:endParaRPr lang="ru-RU" sz="2400" dirty="0">
                  <a:solidFill>
                    <a:schemeClr val="dk1"/>
                  </a:solidFill>
                  <a:latin typeface="Calibri" panose="020F0502020204030204" pitchFamily="34" charset="0"/>
                  <a:ea typeface="Trebuchet MS"/>
                  <a:cs typeface="Calibri" panose="020F0502020204030204" pitchFamily="34" charset="0"/>
                  <a:sym typeface="Trebuchet MS"/>
                </a:endParaRPr>
              </a:p>
              <a:p>
                <a:pPr>
                  <a:buSzPct val="100000"/>
                </a:pPr>
                <a:r>
                  <a:rPr lang="ru-RU" sz="2400" b="1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Задача 1.1.8. Заполнение массива</a:t>
                </a:r>
                <a:endParaRPr lang="en-US" sz="2400" b="1" dirty="0">
                  <a:solidFill>
                    <a:schemeClr val="dk1"/>
                  </a:solidFill>
                  <a:latin typeface="Calibri" panose="020F0502020204030204" pitchFamily="34" charset="0"/>
                  <a:ea typeface="Trebuchet MS"/>
                  <a:cs typeface="Calibri" panose="020F0502020204030204" pitchFamily="34" charset="0"/>
                  <a:sym typeface="Trebuchet MS"/>
                </a:endParaRPr>
              </a:p>
              <a:p>
                <a:pPr lvl="0">
                  <a:buSzPct val="100000"/>
                </a:pP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Напишите функцию заполнения массива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array 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целыми числами от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a 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до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b. </a:t>
                </a:r>
                <a:endParaRPr lang="ru-RU" sz="2400" dirty="0">
                  <a:solidFill>
                    <a:schemeClr val="dk1"/>
                  </a:solidFill>
                  <a:latin typeface="Calibri" panose="020F0502020204030204" pitchFamily="34" charset="0"/>
                  <a:ea typeface="Trebuchet MS"/>
                  <a:cs typeface="Calibri" panose="020F0502020204030204" pitchFamily="34" charset="0"/>
                  <a:sym typeface="Trebuchet MS"/>
                </a:endParaRPr>
              </a:p>
              <a:p>
                <a:pPr lvl="0">
                  <a:buSzPct val="100000"/>
                </a:pPr>
                <a:endParaRPr lang="ru-RU" sz="2400" dirty="0">
                  <a:solidFill>
                    <a:schemeClr val="dk1"/>
                  </a:solidFill>
                  <a:latin typeface="Calibri" panose="020F0502020204030204" pitchFamily="34" charset="0"/>
                  <a:ea typeface="Trebuchet MS"/>
                  <a:cs typeface="Calibri" panose="020F0502020204030204" pitchFamily="34" charset="0"/>
                  <a:sym typeface="Trebuchet MS"/>
                </a:endParaRPr>
              </a:p>
              <a:p>
                <a:pPr lvl="0">
                  <a:buSzPct val="100000"/>
                </a:pPr>
                <a:r>
                  <a:rPr lang="ru-RU" sz="2400" b="1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Задача 1.1.9. НОД</a:t>
                </a:r>
                <a:br>
                  <a:rPr lang="ru-RU" sz="2400" b="1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</a:b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Реализуйте функцию с двумя целыми параметрами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a 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и </a:t>
                </a:r>
                <a:r>
                  <a:rPr lang="en-US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b</a:t>
                </a:r>
                <a:r>
                  <a:rPr lang="ru-RU" sz="2400" dirty="0">
                    <a:solidFill>
                      <a:schemeClr val="dk1"/>
                    </a:solidFill>
                    <a:latin typeface="Calibri" panose="020F0502020204030204" pitchFamily="34" charset="0"/>
                    <a:ea typeface="Trebuchet MS"/>
                    <a:cs typeface="Calibri" panose="020F0502020204030204" pitchFamily="34" charset="0"/>
                    <a:sym typeface="Trebuchet MS"/>
                  </a:rPr>
                  <a:t>, которая возвращает наибольший общий делитель этих чисел.</a:t>
                </a:r>
                <a:endParaRPr lang="ru-RU" sz="2400" dirty="0">
                  <a:solidFill>
                    <a:schemeClr val="dk1"/>
                  </a:solidFill>
                  <a:latin typeface="Courier New" panose="02070309020205020404" pitchFamily="49" charset="0"/>
                  <a:ea typeface="Trebuchet MS"/>
                  <a:cs typeface="Courier New" panose="02070309020205020404" pitchFamily="49" charset="0"/>
                  <a:sym typeface="Trebuchet MS"/>
                </a:endParaRPr>
              </a:p>
            </p:txBody>
          </p:sp>
        </mc:Choice>
        <mc:Fallback xmlns="">
          <p:sp>
            <p:nvSpPr>
              <p:cNvPr id="5" name="Shape 209">
                <a:extLst>
                  <a:ext uri="{FF2B5EF4-FFF2-40B4-BE49-F238E27FC236}">
                    <a16:creationId xmlns:a16="http://schemas.microsoft.com/office/drawing/2014/main" id="{49C32DD1-0160-479A-BDF9-0B72730B80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25" y="1228735"/>
                <a:ext cx="10436600" cy="4309423"/>
              </a:xfrm>
              <a:prstGeom prst="rect">
                <a:avLst/>
              </a:prstGeom>
              <a:blipFill>
                <a:blip r:embed="rId3"/>
                <a:stretch>
                  <a:fillRect l="-876" t="-1133" r="-1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3389130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6" name="Shape 151">
            <a:extLst>
              <a:ext uri="{FF2B5EF4-FFF2-40B4-BE49-F238E27FC236}">
                <a16:creationId xmlns:a16="http://schemas.microsoft.com/office/drawing/2014/main" id="{E906369A-E887-43BD-A61A-0D343F1FD059}"/>
              </a:ext>
            </a:extLst>
          </p:cNvPr>
          <p:cNvSpPr txBox="1"/>
          <p:nvPr/>
        </p:nvSpPr>
        <p:spPr>
          <a:xfrm>
            <a:off x="602289" y="1501172"/>
            <a:ext cx="11191911" cy="3510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lvl="0">
              <a:buClr>
                <a:schemeClr val="dk1"/>
              </a:buClr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Python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-  высокоуровневый язык программирования общего назначения с динамической строгой типизацией и автоматическим управлением памятью</a:t>
            </a:r>
            <a:r>
              <a:rPr lang="en-US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114300" lvl="0">
              <a:buClr>
                <a:schemeClr val="dk1"/>
              </a:buClr>
              <a:buSzPct val="100000"/>
            </a:pPr>
            <a:endParaRPr lang="en-US" sz="24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Python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не требуется компилировать, так как это интерпретируемый язык. </a:t>
            </a: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4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Python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является </a:t>
            </a:r>
            <a:r>
              <a:rPr lang="ru-RU" sz="24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мультипарадигмальным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языком программирования, поддерживающим императивное, процедурное, структурное, объектно-ориентированное программирование, </a:t>
            </a:r>
            <a:r>
              <a:rPr lang="ru-RU" sz="24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метапрограммирование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и функциональное </a:t>
            </a:r>
            <a:r>
              <a:rPr lang="ru-RU" sz="24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программированиеобъектно</a:t>
            </a:r>
            <a:r>
              <a:rPr lang="ru-RU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-ориентированный</a:t>
            </a: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dk1"/>
              </a:solidFill>
              <a:latin typeface="Calibri" pitchFamily="34" charset="0"/>
              <a:ea typeface="Trebuchet MS"/>
              <a:cs typeface="Calibri" pitchFamily="34" charset="0"/>
              <a:sym typeface="Trebuchet M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E7FC6E-F0B8-4338-8302-0C18582DA5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182681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JavaScript</a:t>
            </a:r>
            <a:endParaRPr lang="ru-RU" dirty="0">
              <a:sym typeface="Trebuchet MS"/>
            </a:endParaRPr>
          </a:p>
        </p:txBody>
      </p:sp>
      <p:sp>
        <p:nvSpPr>
          <p:cNvPr id="6" name="Shape 151">
            <a:extLst>
              <a:ext uri="{FF2B5EF4-FFF2-40B4-BE49-F238E27FC236}">
                <a16:creationId xmlns:a16="http://schemas.microsoft.com/office/drawing/2014/main" id="{E906369A-E887-43BD-A61A-0D343F1FD059}"/>
              </a:ext>
            </a:extLst>
          </p:cNvPr>
          <p:cNvSpPr txBox="1"/>
          <p:nvPr/>
        </p:nvSpPr>
        <p:spPr>
          <a:xfrm>
            <a:off x="231353" y="1259632"/>
            <a:ext cx="11191911" cy="3510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lvl="0">
              <a:buClr>
                <a:schemeClr val="dk1"/>
              </a:buClr>
              <a:buSzPct val="100000"/>
            </a:pPr>
            <a:r>
              <a:rPr lang="ru-RU" sz="2000" b="1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- 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мультипарадигменный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язык программирования. Поддерживает </a:t>
            </a:r>
            <a:r>
              <a:rPr lang="ru-RU" sz="2000" b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объектно-ориентированный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b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императивный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и функциональный стили. Является реализацией языка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ECMAScript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114300" lvl="0">
              <a:buClr>
                <a:schemeClr val="dk1"/>
              </a:buClr>
              <a:buSzPct val="100000"/>
            </a:pPr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</a:t>
            </a:r>
            <a:r>
              <a:rPr lang="en-US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не требуется компилировать</a:t>
            </a: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- НЕ </a:t>
            </a:r>
            <a:r>
              <a:rPr lang="en-US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ava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а совсем другой язык. Он похоже называется, но не более того. У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есть свой стандарт: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ECMAScript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спецификация которого находится на сайте в разделе стандарт языка.</a:t>
            </a:r>
          </a:p>
          <a:p>
            <a:pPr marL="457200" lvl="0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Кто-то говорит, что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похож на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Python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кто-то говорит о схожести с языками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Ruby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Self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. Правда заключается в том, что </a:t>
            </a:r>
            <a:r>
              <a:rPr lang="ru-RU" sz="2000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сам по себе. Это действительно особенный язык.</a:t>
            </a:r>
            <a:endParaRPr lang="ru-RU" sz="2000" dirty="0">
              <a:solidFill>
                <a:schemeClr val="dk1"/>
              </a:solidFill>
              <a:latin typeface="Calibri" pitchFamily="34" charset="0"/>
              <a:ea typeface="Trebuchet MS"/>
              <a:cs typeface="Calibri" pitchFamily="34" charset="0"/>
              <a:sym typeface="Trebuchet MS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7FDEEB2-AE03-491E-96E7-3C0E0AE840D4}"/>
              </a:ext>
            </a:extLst>
          </p:cNvPr>
          <p:cNvSpPr/>
          <p:nvPr/>
        </p:nvSpPr>
        <p:spPr>
          <a:xfrm>
            <a:off x="569674" y="5229200"/>
            <a:ext cx="109916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На самом деле программы на писаны на языке </a:t>
            </a:r>
            <a:r>
              <a:rPr lang="en-US" sz="2000" i="1" dirty="0" err="1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QtScript</a:t>
            </a:r>
            <a:r>
              <a:rPr lang="ru-RU" sz="2000" i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но он имеем мало отличий от </a:t>
            </a:r>
            <a:r>
              <a:rPr lang="en-US" sz="2000" i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JavaScript</a:t>
            </a:r>
            <a:r>
              <a:rPr lang="ru-RU" sz="2000" i="1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, поэтому будем считать, что программы написаны на последнем.</a:t>
            </a:r>
            <a:endParaRPr lang="en-US" sz="2000" i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E7FC6E-F0B8-4338-8302-0C18582DA5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7448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BBF9F12B-5909-4DE0-A6E4-C775233D3992}"/>
              </a:ext>
            </a:extLst>
          </p:cNvPr>
          <p:cNvSpPr/>
          <p:nvPr/>
        </p:nvSpPr>
        <p:spPr>
          <a:xfrm>
            <a:off x="741584" y="1064113"/>
            <a:ext cx="8712967" cy="54927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Типы данных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None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(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неопределенное значение переменной)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Логические переменные (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Boolean Type)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Числа (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Numeric Type)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int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целое число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float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число с плавающей точкой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complex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комплексное число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Списки (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Sequence Type)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list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список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tuple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кортеж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range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–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диапазон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Строки (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Text Sequence Type )</a:t>
            </a: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str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B885F7B-F335-4DBB-A7B3-0D9722D3F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5" name="Shape 209">
            <a:extLst>
              <a:ext uri="{FF2B5EF4-FFF2-40B4-BE49-F238E27FC236}">
                <a16:creationId xmlns:a16="http://schemas.microsoft.com/office/drawing/2014/main" id="{393178F2-2AA9-445B-B597-D98F5F88F1CF}"/>
              </a:ext>
            </a:extLst>
          </p:cNvPr>
          <p:cNvSpPr/>
          <p:nvPr/>
        </p:nvSpPr>
        <p:spPr>
          <a:xfrm>
            <a:off x="7788751" y="4043897"/>
            <a:ext cx="3890818" cy="24031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Функция определения типа переменной\объекта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type()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(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неопределенное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print(type(“hello”))</a:t>
            </a:r>
            <a:endParaRPr lang="en-US" sz="2400" b="1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19540925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BBF9F12B-5909-4DE0-A6E4-C775233D3992}"/>
              </a:ext>
            </a:extLst>
          </p:cNvPr>
          <p:cNvSpPr/>
          <p:nvPr/>
        </p:nvSpPr>
        <p:spPr>
          <a:xfrm>
            <a:off x="741584" y="1064113"/>
            <a:ext cx="8712967" cy="51382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Переменные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= 2</a:t>
            </a:r>
            <a:b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b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= 4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c = a + b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 = “TRIK”</a:t>
            </a: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S = “TRIK2” </a:t>
            </a:r>
            <a: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Регистр имеет значение</a:t>
            </a:r>
            <a:endParaRPr lang="en-US" sz="2400" dirty="0">
              <a:solidFill>
                <a:schemeClr val="accent6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flag = True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Вывод в консоль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TRIK Studio</a:t>
            </a:r>
            <a:b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print(“Hello”) </a:t>
            </a:r>
            <a: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вывод в консоль</a:t>
            </a:r>
            <a:b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= 4 + 5 * 7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text = “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Ответ: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”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print(text, a)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B885F7B-F335-4DBB-A7B3-0D9722D3F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84806"/>
      </p:ext>
    </p:extLst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BBF9F12B-5909-4DE0-A6E4-C775233D3992}"/>
              </a:ext>
            </a:extLst>
          </p:cNvPr>
          <p:cNvSpPr/>
          <p:nvPr/>
        </p:nvSpPr>
        <p:spPr>
          <a:xfrm>
            <a:off x="741584" y="1064113"/>
            <a:ext cx="8712967" cy="51382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8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Операторы приращения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=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+ 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2</a:t>
            </a:r>
            <a:b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+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=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2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+= -= *= /= 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//= </a:t>
            </a:r>
            <a: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rebuchet MS"/>
              </a:rPr>
              <a:t>целочисленное деление</a:t>
            </a:r>
          </a:p>
          <a:p>
            <a:pPr marR="0" lvl="0" algn="l" rtl="0">
              <a:spcBef>
                <a:spcPts val="0"/>
              </a:spcBef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%= </a:t>
            </a:r>
            <a: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остаток от деления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**= </a:t>
            </a:r>
            <a: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возведение в степень</a:t>
            </a:r>
            <a:br>
              <a:rPr lang="en-US" sz="2400" dirty="0">
                <a:solidFill>
                  <a:schemeClr val="accent6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B885F7B-F335-4DBB-A7B3-0D9722D3F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138532"/>
      </p:ext>
    </p:extLst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 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BBF9F12B-5909-4DE0-A6E4-C775233D3992}"/>
              </a:ext>
            </a:extLst>
          </p:cNvPr>
          <p:cNvSpPr/>
          <p:nvPr/>
        </p:nvSpPr>
        <p:spPr>
          <a:xfrm>
            <a:off x="741584" y="1064113"/>
            <a:ext cx="10843691" cy="46465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Списки\Массивы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mas = [1,6,8,3,6,7,2,4]</a:t>
            </a:r>
            <a:endParaRPr lang="en-US" sz="24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mas[0] = 3</a:t>
            </a:r>
            <a:endParaRPr lang="ru-RU" sz="24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mas[3] = “foo”</a:t>
            </a:r>
          </a:p>
          <a:p>
            <a:pPr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mas[6] = [2,2]</a:t>
            </a:r>
          </a:p>
          <a:p>
            <a:pPr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pack = [[1,1], 2, “hello’, 1, True]</a:t>
            </a:r>
          </a:p>
          <a:p>
            <a:pPr lvl="0">
              <a:buSzPct val="100000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Кортежи</a:t>
            </a: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= (1,6,8,3,6,7,2,4)</a:t>
            </a:r>
            <a:endParaRPr lang="en-US" sz="24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print(“a=”, a)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print(“a[1]=”, a[1])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B885F7B-F335-4DBB-A7B3-0D9722D3F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5623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55DE9271-0AA9-48F2-A6D7-3871824210B5}"/>
              </a:ext>
            </a:extLst>
          </p:cNvPr>
          <p:cNvSpPr/>
          <p:nvPr/>
        </p:nvSpPr>
        <p:spPr>
          <a:xfrm>
            <a:off x="883091" y="1167630"/>
            <a:ext cx="8712967" cy="48881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57200"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Цикл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while</a:t>
            </a:r>
            <a:b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ru-RU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while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&lt;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условие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&gt;: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код, тело цикла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chemeClr val="dk1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Цикл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for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ru-RU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for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a 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in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&lt;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множество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&gt;: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тело цикла </a:t>
            </a:r>
            <a:endParaRPr lang="en-US" sz="24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marL="457200" lvl="0" indent="-457200">
              <a:buSzPct val="100000"/>
              <a:buFont typeface="+mj-lt"/>
              <a:buAutoNum type="arabicPeriod"/>
            </a:pP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Контейнеры обозначаются в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Python </a:t>
            </a: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отступом</a:t>
            </a:r>
            <a:b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endParaRPr lang="ru-RU" sz="3200" dirty="0">
              <a:solidFill>
                <a:schemeClr val="tx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39888B9-A615-459D-988A-CDF6CCDB1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45529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>
                <a:sym typeface="Trebuchet MS"/>
              </a:rPr>
              <a:t>Python</a:t>
            </a:r>
            <a:endParaRPr lang="ru-RU" dirty="0">
              <a:sym typeface="Trebuchet MS"/>
            </a:endParaRPr>
          </a:p>
        </p:txBody>
      </p:sp>
      <p:sp>
        <p:nvSpPr>
          <p:cNvPr id="4" name="Shape 209">
            <a:extLst>
              <a:ext uri="{FF2B5EF4-FFF2-40B4-BE49-F238E27FC236}">
                <a16:creationId xmlns:a16="http://schemas.microsoft.com/office/drawing/2014/main" id="{55DE9271-0AA9-48F2-A6D7-3871824210B5}"/>
              </a:ext>
            </a:extLst>
          </p:cNvPr>
          <p:cNvSpPr/>
          <p:nvPr/>
        </p:nvSpPr>
        <p:spPr>
          <a:xfrm>
            <a:off x="883091" y="1167630"/>
            <a:ext cx="8712967" cy="48881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100000"/>
            </a:pPr>
            <a:r>
              <a:rPr lang="ru-RU" sz="24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Условие</a:t>
            </a:r>
          </a:p>
          <a:p>
            <a:pPr lvl="0"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if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&lt;</a:t>
            </a:r>
            <a:r>
              <a:rPr lang="ru-RU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условие</a:t>
            </a: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&gt;:</a:t>
            </a:r>
            <a:b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r>
              <a:rPr lang="en-US" sz="24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# </a:t>
            </a:r>
            <a:r>
              <a:rPr lang="ru-RU" sz="2400" dirty="0">
                <a:solidFill>
                  <a:srgbClr val="00B050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  <a:t>код, тело цикла</a:t>
            </a: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br>
              <a:rPr lang="en-US" sz="2000" dirty="0">
                <a:solidFill>
                  <a:schemeClr val="dk1"/>
                </a:solidFill>
                <a:latin typeface="Courier New" panose="02070309020205020404" pitchFamily="49" charset="0"/>
                <a:ea typeface="Trebuchet MS"/>
                <a:cs typeface="Courier New" panose="02070309020205020404" pitchFamily="49" charset="0"/>
                <a:sym typeface="Trebuchet MS"/>
              </a:rPr>
            </a:br>
            <a:endParaRPr lang="en-US" sz="2000" dirty="0">
              <a:solidFill>
                <a:srgbClr val="00B050"/>
              </a:solidFill>
              <a:latin typeface="Courier New" panose="02070309020205020404" pitchFamily="49" charset="0"/>
              <a:ea typeface="Trebuchet MS"/>
              <a:cs typeface="Courier New" panose="02070309020205020404" pitchFamily="49" charset="0"/>
              <a:sym typeface="Trebuchet MS"/>
            </a:endParaRPr>
          </a:p>
          <a:p>
            <a:pPr lvl="0">
              <a:buSzPct val="100000"/>
            </a:pP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Контейнеры обозначаются в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Python </a:t>
            </a: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отступом</a:t>
            </a:r>
            <a:b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endParaRPr lang="ru-RU" sz="3200" dirty="0">
              <a:solidFill>
                <a:schemeClr val="tx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39888B9-A615-459D-988A-CDF6CCDB1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52653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25114</TotalTime>
  <Words>880</Words>
  <Application>Microsoft Office PowerPoint</Application>
  <PresentationFormat>Широкоэкранный</PresentationFormat>
  <Paragraphs>97</Paragraphs>
  <Slides>14</Slides>
  <Notes>13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Courier New</vt:lpstr>
      <vt:lpstr>Verdana</vt:lpstr>
      <vt:lpstr>TRIKtheme2019</vt:lpstr>
      <vt:lpstr>Введение в Python</vt:lpstr>
      <vt:lpstr>Python</vt:lpstr>
      <vt:lpstr>JavaScript</vt:lpstr>
      <vt:lpstr>Python</vt:lpstr>
      <vt:lpstr>Python</vt:lpstr>
      <vt:lpstr>Python</vt:lpstr>
      <vt:lpstr>Python </vt:lpstr>
      <vt:lpstr>Python</vt:lpstr>
      <vt:lpstr>Python</vt:lpstr>
      <vt:lpstr>Python</vt:lpstr>
      <vt:lpstr>Python</vt:lpstr>
      <vt:lpstr>Python</vt:lpstr>
      <vt:lpstr>Python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Ilya Shirokolobov</cp:lastModifiedBy>
  <cp:revision>122</cp:revision>
  <dcterms:created xsi:type="dcterms:W3CDTF">2019-09-12T18:22:40Z</dcterms:created>
  <dcterms:modified xsi:type="dcterms:W3CDTF">2022-09-06T23:15:19Z</dcterms:modified>
</cp:coreProperties>
</file>