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1" roundtripDataSignature="AMtx7mg2YrxyegbC6ks9be0tbryfSn/4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customschemas.google.com/relationships/presentationmetadata" Target="meta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2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1" name="Google Shape;161;p2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2" name="Google Shape;162;p29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1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mailto:support@trikset.com" TargetMode="External"/><Relationship Id="rId3" Type="http://schemas.openxmlformats.org/officeDocument/2006/relationships/hyperlink" Target="https://help.trikset.com/" TargetMode="External"/><Relationship Id="rId4" Type="http://schemas.openxmlformats.org/officeDocument/2006/relationships/image" Target="../media/image15.png"/><Relationship Id="rId5" Type="http://schemas.openxmlformats.org/officeDocument/2006/relationships/image" Target="../media/image6.png"/><Relationship Id="rId6" Type="http://schemas.openxmlformats.org/officeDocument/2006/relationships/hyperlink" Target="https://trikset.com/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ик">
  <p:cSld name="2_Титульный слайд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2"/>
          <p:cNvSpPr/>
          <p:nvPr/>
        </p:nvSpPr>
        <p:spPr>
          <a:xfrm>
            <a:off x="1971675" y="1646664"/>
            <a:ext cx="8266043" cy="1728000"/>
          </a:xfrm>
          <a:prstGeom prst="roundRect">
            <a:avLst>
              <a:gd fmla="val 16667" name="adj"/>
            </a:avLst>
          </a:prstGeom>
          <a:solidFill>
            <a:srgbClr val="001241"/>
          </a:solidFill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t/>
            </a:r>
            <a:endParaRPr b="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12"/>
          <p:cNvSpPr txBox="1"/>
          <p:nvPr>
            <p:ph type="ctrTitle"/>
          </p:nvPr>
        </p:nvSpPr>
        <p:spPr>
          <a:xfrm>
            <a:off x="1963392" y="1539747"/>
            <a:ext cx="8266043" cy="164400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ts val="6000"/>
              <a:buFont typeface="Verdana"/>
              <a:buNone/>
              <a:defRPr b="1" i="0" sz="4800" u="none" cap="none" strike="noStrike">
                <a:solidFill>
                  <a:srgbClr val="99CC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pic>
        <p:nvPicPr>
          <p:cNvPr id="20" name="Google Shape;20;p12"/>
          <p:cNvPicPr preferRelativeResize="0"/>
          <p:nvPr/>
        </p:nvPicPr>
        <p:blipFill rotWithShape="1">
          <a:blip r:embed="rId2">
            <a:alphaModFix/>
          </a:blip>
          <a:srcRect b="11220" l="3016" r="3069" t="11569"/>
          <a:stretch/>
        </p:blipFill>
        <p:spPr>
          <a:xfrm>
            <a:off x="838200" y="480894"/>
            <a:ext cx="2927437" cy="56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33900" y="3158114"/>
            <a:ext cx="3124199" cy="3124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>
  <p:cSld name="Заголовок раздела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24" name="Google Shape;24;p13"/>
          <p:cNvSpPr/>
          <p:nvPr/>
        </p:nvSpPr>
        <p:spPr>
          <a:xfrm>
            <a:off x="838199" y="360000"/>
            <a:ext cx="8802757" cy="612000"/>
          </a:xfrm>
          <a:prstGeom prst="roundRect">
            <a:avLst>
              <a:gd fmla="val 16667" name="adj"/>
            </a:avLst>
          </a:prstGeom>
          <a:solidFill>
            <a:srgbClr val="001241"/>
          </a:solidFill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t/>
            </a:r>
            <a:endParaRPr b="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13"/>
          <p:cNvSpPr txBox="1"/>
          <p:nvPr>
            <p:ph idx="1" type="body"/>
          </p:nvPr>
        </p:nvSpPr>
        <p:spPr>
          <a:xfrm>
            <a:off x="838199" y="1518249"/>
            <a:ext cx="10515600" cy="4649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type="title"/>
          </p:nvPr>
        </p:nvSpPr>
        <p:spPr>
          <a:xfrm>
            <a:off x="838125" y="377092"/>
            <a:ext cx="8802900" cy="6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ts val="3600"/>
              <a:buFont typeface="Verdana"/>
              <a:buNone/>
              <a:defRPr b="1" i="0" sz="3600" u="none" cap="none" strike="noStrike">
                <a:solidFill>
                  <a:srgbClr val="99CC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Только заголовок">
  <p:cSld name="1_Только заголовок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/>
          <p:nvPr/>
        </p:nvSpPr>
        <p:spPr>
          <a:xfrm>
            <a:off x="838199" y="393585"/>
            <a:ext cx="8802757" cy="544830"/>
          </a:xfrm>
          <a:prstGeom prst="roundRect">
            <a:avLst>
              <a:gd fmla="val 16667" name="adj"/>
            </a:avLst>
          </a:prstGeom>
          <a:solidFill>
            <a:srgbClr val="001241"/>
          </a:solidFill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1" i="0" lang="ru-RU" sz="3200" u="none" cap="none" strike="noStrike">
                <a:solidFill>
                  <a:srgbClr val="99CC00"/>
                </a:solidFill>
                <a:latin typeface="Verdana"/>
                <a:ea typeface="Verdana"/>
                <a:cs typeface="Verdana"/>
                <a:sym typeface="Verdana"/>
              </a:rPr>
              <a:t>Информация и контакты</a:t>
            </a:r>
            <a:endParaRPr b="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30" name="Google Shape;30;p14"/>
          <p:cNvSpPr txBox="1"/>
          <p:nvPr/>
        </p:nvSpPr>
        <p:spPr>
          <a:xfrm>
            <a:off x="4076700" y="1614256"/>
            <a:ext cx="7467601" cy="10771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Поддержка ТРИК: </a:t>
            </a:r>
            <a:r>
              <a:rPr b="0" i="0" lang="ru-RU" sz="3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support@trikset.com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Справочный центр ТРИК: </a:t>
            </a:r>
            <a:r>
              <a:rPr b="0" i="0" lang="ru-RU" sz="3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help.trikset.com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" name="Google Shape;31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75307" y="2214584"/>
            <a:ext cx="3592786" cy="35927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114800" y="2857817"/>
            <a:ext cx="2581275" cy="40005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14"/>
          <p:cNvSpPr txBox="1"/>
          <p:nvPr/>
        </p:nvSpPr>
        <p:spPr>
          <a:xfrm>
            <a:off x="6785632" y="2829858"/>
            <a:ext cx="1005532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ru-RU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trikset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14"/>
          <p:cNvSpPr txBox="1"/>
          <p:nvPr/>
        </p:nvSpPr>
        <p:spPr>
          <a:xfrm>
            <a:off x="965680" y="1580971"/>
            <a:ext cx="256373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ru-RU" sz="36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trikset.com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hyperlink" Target="http://creativecommons.org/licenses/by-nc-sa/3.0" TargetMode="External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idx="1" type="body"/>
          </p:nvPr>
        </p:nvSpPr>
        <p:spPr>
          <a:xfrm>
            <a:off x="838199" y="1518249"/>
            <a:ext cx="10515600" cy="4649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pic>
        <p:nvPicPr>
          <p:cNvPr id="12" name="Google Shape;12;p11"/>
          <p:cNvPicPr preferRelativeResize="0"/>
          <p:nvPr/>
        </p:nvPicPr>
        <p:blipFill rotWithShape="1">
          <a:blip r:embed="rId1">
            <a:alphaModFix/>
          </a:blip>
          <a:srcRect b="36954" l="6972" r="7355" t="36957"/>
          <a:stretch/>
        </p:blipFill>
        <p:spPr>
          <a:xfrm>
            <a:off x="9945279" y="396000"/>
            <a:ext cx="1782001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1"/>
          <p:cNvSpPr txBox="1"/>
          <p:nvPr/>
        </p:nvSpPr>
        <p:spPr>
          <a:xfrm>
            <a:off x="1581150" y="6314626"/>
            <a:ext cx="242887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ru-RU" sz="12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Распространяется по лицензии </a:t>
            </a:r>
            <a:r>
              <a:rPr b="0" i="0" lang="ru-RU" sz="1200" u="sng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Creative Commons BY-NC-SA</a:t>
            </a:r>
            <a:endParaRPr b="0" i="0" sz="12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11"/>
          <p:cNvSpPr txBox="1"/>
          <p:nvPr/>
        </p:nvSpPr>
        <p:spPr>
          <a:xfrm>
            <a:off x="4162425" y="6314626"/>
            <a:ext cx="391477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ru-RU" sz="12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ООО «КиберТех»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ru-RU" sz="12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Санкт-Петербург, 2020</a:t>
            </a:r>
            <a:endParaRPr b="0" i="0" sz="12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" name="Google Shape;15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8675" y="6434126"/>
            <a:ext cx="739617" cy="258774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4"/>
    <p:sldLayoutId id="2147483650" r:id="rId5"/>
    <p:sldLayoutId id="2147483651" r:id="rId6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8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7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0.png"/><Relationship Id="rId4" Type="http://schemas.openxmlformats.org/officeDocument/2006/relationships/image" Target="../media/image1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9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"/>
          <p:cNvSpPr txBox="1"/>
          <p:nvPr>
            <p:ph type="ctrTitle"/>
          </p:nvPr>
        </p:nvSpPr>
        <p:spPr>
          <a:xfrm>
            <a:off x="1962978" y="1604515"/>
            <a:ext cx="8266043" cy="17727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ts val="6000"/>
              <a:buFont typeface="Verdana"/>
              <a:buNone/>
            </a:pPr>
            <a:r>
              <a:rPr lang="ru-RU" sz="4000"/>
              <a:t>Элементы навигации.</a:t>
            </a:r>
            <a:br>
              <a:rPr lang="ru-RU" sz="4000"/>
            </a:br>
            <a:r>
              <a:rPr lang="ru-RU" sz="4000"/>
              <a:t>Траектории, движение, действия</a:t>
            </a:r>
            <a:endParaRPr/>
          </a:p>
        </p:txBody>
      </p:sp>
      <p:sp>
        <p:nvSpPr>
          <p:cNvPr id="40" name="Google Shape;4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13" name="Google Shape;113;p23"/>
          <p:cNvSpPr txBox="1"/>
          <p:nvPr/>
        </p:nvSpPr>
        <p:spPr>
          <a:xfrm>
            <a:off x="838125" y="1057582"/>
            <a:ext cx="978856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Главный цикл решения задачи</a:t>
            </a:r>
            <a:endParaRPr/>
          </a:p>
        </p:txBody>
      </p:sp>
      <p:sp>
        <p:nvSpPr>
          <p:cNvPr id="114" name="Google Shape;114;p23"/>
          <p:cNvSpPr txBox="1"/>
          <p:nvPr>
            <p:ph type="title"/>
          </p:nvPr>
        </p:nvSpPr>
        <p:spPr>
          <a:xfrm>
            <a:off x="838200" y="377825"/>
            <a:ext cx="8802688" cy="6111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ts val="3600"/>
              <a:buFont typeface="Verdana"/>
              <a:buNone/>
            </a:pPr>
            <a:r>
              <a:rPr lang="ru-RU"/>
              <a:t>Действия на перекрестках</a:t>
            </a:r>
            <a:endParaRPr/>
          </a:p>
        </p:txBody>
      </p:sp>
      <p:pic>
        <p:nvPicPr>
          <p:cNvPr id="115" name="Google Shape;115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61545" y="1519247"/>
            <a:ext cx="8268909" cy="46764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21" name="Google Shape;121;p24"/>
          <p:cNvSpPr txBox="1"/>
          <p:nvPr/>
        </p:nvSpPr>
        <p:spPr>
          <a:xfrm>
            <a:off x="189780" y="1203130"/>
            <a:ext cx="7004649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Задача 8.2.3. Переключение между регуляторами. </a:t>
            </a:r>
            <a:endParaRPr/>
          </a:p>
        </p:txBody>
      </p:sp>
      <p:sp>
        <p:nvSpPr>
          <p:cNvPr id="122" name="Google Shape;122;p24"/>
          <p:cNvSpPr txBox="1"/>
          <p:nvPr>
            <p:ph type="title"/>
          </p:nvPr>
        </p:nvSpPr>
        <p:spPr>
          <a:xfrm>
            <a:off x="838200" y="377825"/>
            <a:ext cx="8802688" cy="6111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ts val="3600"/>
              <a:buFont typeface="Verdana"/>
              <a:buNone/>
            </a:pPr>
            <a:r>
              <a:rPr lang="ru-RU"/>
              <a:t>Переключение управления</a:t>
            </a:r>
            <a:endParaRPr/>
          </a:p>
        </p:txBody>
      </p:sp>
      <p:pic>
        <p:nvPicPr>
          <p:cNvPr id="123" name="Google Shape;123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66581" y="1744830"/>
            <a:ext cx="6287219" cy="447799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24"/>
          <p:cNvSpPr/>
          <p:nvPr/>
        </p:nvSpPr>
        <p:spPr>
          <a:xfrm>
            <a:off x="189780" y="1744830"/>
            <a:ext cx="4876801" cy="2677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На втором перекрестке робот должен переключиться на движение вдоль стены, а на пятом обратно на движение по линии. На шестом (первом) остановиться.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Поле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8.2.3.</a:t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30" name="Google Shape;130;p25"/>
          <p:cNvSpPr txBox="1"/>
          <p:nvPr/>
        </p:nvSpPr>
        <p:spPr>
          <a:xfrm>
            <a:off x="838200" y="1137065"/>
            <a:ext cx="6832122" cy="41549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 начало программы добавьте переменную-флаг </a:t>
            </a:r>
            <a:r>
              <a:rPr b="1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которая будет отвечать за управление, которое работает в данный момент времени на роботе.</a:t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Кроме этого потребуется ввести переменные для регулятора движения вдоль стены. Дистанцию </a:t>
            </a:r>
            <a:r>
              <a:rPr b="1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dist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до стены можно калибровать, устанавливая робота на перекресток у стены до запуска, или «строго» задать, как на скриншоте.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kpW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– коэффициент пропорциональности для регулятора движения вдоль стены</a:t>
            </a:r>
            <a:endParaRPr/>
          </a:p>
        </p:txBody>
      </p:sp>
      <p:sp>
        <p:nvSpPr>
          <p:cNvPr id="131" name="Google Shape;131;p25"/>
          <p:cNvSpPr txBox="1"/>
          <p:nvPr>
            <p:ph type="title"/>
          </p:nvPr>
        </p:nvSpPr>
        <p:spPr>
          <a:xfrm>
            <a:off x="838200" y="377825"/>
            <a:ext cx="8802688" cy="6111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ts val="3600"/>
              <a:buFont typeface="Verdana"/>
              <a:buNone/>
            </a:pPr>
            <a:r>
              <a:rPr lang="ru-RU"/>
              <a:t>Переключение управления</a:t>
            </a:r>
            <a:endParaRPr/>
          </a:p>
        </p:txBody>
      </p:sp>
      <p:pic>
        <p:nvPicPr>
          <p:cNvPr id="132" name="Google Shape;132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7637" y="1137065"/>
            <a:ext cx="3496163" cy="40867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38" name="Google Shape;138;p26"/>
          <p:cNvSpPr txBox="1"/>
          <p:nvPr/>
        </p:nvSpPr>
        <p:spPr>
          <a:xfrm>
            <a:off x="838200" y="1137065"/>
            <a:ext cx="416512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Действия – изменение флагов</a:t>
            </a:r>
            <a:endParaRPr/>
          </a:p>
        </p:txBody>
      </p:sp>
      <p:sp>
        <p:nvSpPr>
          <p:cNvPr id="139" name="Google Shape;139;p26"/>
          <p:cNvSpPr txBox="1"/>
          <p:nvPr>
            <p:ph type="title"/>
          </p:nvPr>
        </p:nvSpPr>
        <p:spPr>
          <a:xfrm>
            <a:off x="838200" y="377825"/>
            <a:ext cx="8802688" cy="6111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ts val="3600"/>
              <a:buFont typeface="Verdana"/>
              <a:buNone/>
            </a:pPr>
            <a:r>
              <a:rPr lang="ru-RU"/>
              <a:t>Переключение управления</a:t>
            </a:r>
            <a:endParaRPr/>
          </a:p>
        </p:txBody>
      </p:sp>
      <p:sp>
        <p:nvSpPr>
          <p:cNvPr id="140" name="Google Shape;140;p26"/>
          <p:cNvSpPr txBox="1"/>
          <p:nvPr/>
        </p:nvSpPr>
        <p:spPr>
          <a:xfrm>
            <a:off x="5900469" y="1137064"/>
            <a:ext cx="582283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Управление – выбор регулятора по флагу </a:t>
            </a:r>
            <a:r>
              <a:rPr b="1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endParaRPr b="1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1" name="Google Shape;141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58103" y="1669526"/>
            <a:ext cx="5307562" cy="279947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11548" y="1669526"/>
            <a:ext cx="4629796" cy="4467849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26"/>
          <p:cNvSpPr txBox="1"/>
          <p:nvPr/>
        </p:nvSpPr>
        <p:spPr>
          <a:xfrm>
            <a:off x="5331125" y="4720180"/>
            <a:ext cx="6668218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Логика программы: 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четкое разделение действий и управления. Большую часть времени робот перемещается, управляемый регулятором.  В заданных точках робот выполняет действия.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49" name="Google Shape;149;p27"/>
          <p:cNvSpPr txBox="1"/>
          <p:nvPr/>
        </p:nvSpPr>
        <p:spPr>
          <a:xfrm>
            <a:off x="189780" y="1096071"/>
            <a:ext cx="7004649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Задача 8.2.4. (самостоятельная) Трасса</a:t>
            </a:r>
            <a:endParaRPr/>
          </a:p>
        </p:txBody>
      </p:sp>
      <p:sp>
        <p:nvSpPr>
          <p:cNvPr id="150" name="Google Shape;150;p27"/>
          <p:cNvSpPr txBox="1"/>
          <p:nvPr>
            <p:ph type="title"/>
          </p:nvPr>
        </p:nvSpPr>
        <p:spPr>
          <a:xfrm>
            <a:off x="838200" y="377825"/>
            <a:ext cx="8802688" cy="6111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ts val="3600"/>
              <a:buFont typeface="Verdana"/>
              <a:buNone/>
            </a:pPr>
            <a:r>
              <a:rPr lang="ru-RU"/>
              <a:t>Задача Трасса</a:t>
            </a:r>
            <a:endParaRPr/>
          </a:p>
        </p:txBody>
      </p:sp>
      <p:sp>
        <p:nvSpPr>
          <p:cNvPr id="151" name="Google Shape;151;p27"/>
          <p:cNvSpPr/>
          <p:nvPr/>
        </p:nvSpPr>
        <p:spPr>
          <a:xfrm>
            <a:off x="189779" y="1557736"/>
            <a:ext cx="11628409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Дана трасса с перекрестками, стенками, воротами и мячом. В массиве </a:t>
            </a:r>
            <a:r>
              <a:rPr b="1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action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заданы действия, которые необходимо выполнить на перекрестках. При этом в элементе </a:t>
            </a:r>
            <a:r>
              <a:rPr b="1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action[0] 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указано действие на перекрестке </a:t>
            </a:r>
            <a:r>
              <a:rPr b="1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№1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1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action[1]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- на перекрестке </a:t>
            </a:r>
            <a:r>
              <a:rPr b="1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№2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и т.д.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Действия: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wall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- переключиться на движение вдоль стены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line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- переключиться на движение вдоль линии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smile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- вывести смайл на экран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hello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- сказать hello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ball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- забить мяч в ворота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finish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- остановиться после проезда перекрестка.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Напишите программу прохождения трассы с заданным порядком действий</a:t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Поле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8.2.4. (для проверки будут использованы трассы с другим порядком действий)</a:t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57" name="Google Shape;157;p28"/>
          <p:cNvSpPr txBox="1"/>
          <p:nvPr>
            <p:ph type="title"/>
          </p:nvPr>
        </p:nvSpPr>
        <p:spPr>
          <a:xfrm>
            <a:off x="838200" y="377825"/>
            <a:ext cx="8802688" cy="6111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ts val="3600"/>
              <a:buFont typeface="Verdana"/>
              <a:buNone/>
            </a:pPr>
            <a:r>
              <a:rPr lang="ru-RU"/>
              <a:t>Задача Трасса</a:t>
            </a:r>
            <a:endParaRPr/>
          </a:p>
        </p:txBody>
      </p:sp>
      <p:pic>
        <p:nvPicPr>
          <p:cNvPr id="158" name="Google Shape;158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78966" y="989012"/>
            <a:ext cx="7237562" cy="53928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9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46" name="Google Shape;46;p15"/>
          <p:cNvSpPr txBox="1"/>
          <p:nvPr>
            <p:ph type="title"/>
          </p:nvPr>
        </p:nvSpPr>
        <p:spPr>
          <a:xfrm>
            <a:off x="838125" y="377092"/>
            <a:ext cx="8802900" cy="6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ts val="3600"/>
              <a:buFont typeface="Verdana"/>
              <a:buNone/>
            </a:pPr>
            <a:r>
              <a:rPr lang="ru-RU"/>
              <a:t>Элементы навигации</a:t>
            </a:r>
            <a:endParaRPr/>
          </a:p>
        </p:txBody>
      </p:sp>
      <p:sp>
        <p:nvSpPr>
          <p:cNvPr id="47" name="Google Shape;47;p15"/>
          <p:cNvSpPr/>
          <p:nvPr/>
        </p:nvSpPr>
        <p:spPr>
          <a:xfrm>
            <a:off x="838162" y="1222210"/>
            <a:ext cx="10515675" cy="3384296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Подзадачи робота: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</a:pPr>
            <a:r>
              <a:rPr b="1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Локализация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определения себя в пространстве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</a:pPr>
            <a:r>
              <a:rPr b="1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Построение оптимального пути 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расчёт траектории в реальном времени до ближайшей цели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</a:pPr>
            <a:r>
              <a:rPr b="1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Управление движением 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для достижения цели</a:t>
            </a:r>
            <a:endParaRPr/>
          </a:p>
          <a:p>
            <a:pPr indent="-1397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 этом отдельной из целей является </a:t>
            </a:r>
            <a:r>
              <a:rPr b="1" i="0" lang="ru-RU" sz="32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автономность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53" name="Google Shape;53;p16"/>
          <p:cNvSpPr txBox="1"/>
          <p:nvPr>
            <p:ph type="title"/>
          </p:nvPr>
        </p:nvSpPr>
        <p:spPr>
          <a:xfrm>
            <a:off x="838125" y="377092"/>
            <a:ext cx="8802900" cy="6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ts val="3600"/>
              <a:buFont typeface="Verdana"/>
              <a:buNone/>
            </a:pPr>
            <a:r>
              <a:rPr lang="ru-RU"/>
              <a:t>Вариант задачи</a:t>
            </a:r>
            <a:endParaRPr/>
          </a:p>
        </p:txBody>
      </p:sp>
      <p:sp>
        <p:nvSpPr>
          <p:cNvPr id="54" name="Google Shape;54;p16"/>
          <p:cNvSpPr txBox="1"/>
          <p:nvPr/>
        </p:nvSpPr>
        <p:spPr>
          <a:xfrm>
            <a:off x="838125" y="1358406"/>
            <a:ext cx="7865928" cy="22467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Локализация </a:t>
            </a:r>
            <a:r>
              <a:rPr b="0" i="0" lang="ru-RU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– определение себя в</a:t>
            </a:r>
            <a:r>
              <a:rPr b="1" i="0" lang="ru-RU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контрольных точках </a:t>
            </a:r>
            <a:r>
              <a:rPr b="0" i="0" lang="ru-RU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для выполнения операций (перекрестках)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Траектория</a:t>
            </a:r>
            <a:r>
              <a:rPr b="0" i="0" lang="ru-RU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- линия или стена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Управление движением </a:t>
            </a:r>
            <a:r>
              <a:rPr b="0" i="0" lang="ru-RU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– регуляторы </a:t>
            </a:r>
            <a:br>
              <a:rPr b="0" i="0" lang="ru-RU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5" name="Google Shape;55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96350" y="1358406"/>
            <a:ext cx="2457450" cy="2457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07135" y="3293389"/>
            <a:ext cx="5850312" cy="2925156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62" name="Google Shape;62;p17"/>
          <p:cNvSpPr txBox="1"/>
          <p:nvPr/>
        </p:nvSpPr>
        <p:spPr>
          <a:xfrm>
            <a:off x="838125" y="1203130"/>
            <a:ext cx="10945558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Задача 8.2.1. 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Реализуйте алгоритм движения робота по линии с подсчетом перекрестков: при заезде на перекрестка робот доложен выводить на экран номер этого перекрестка. </a:t>
            </a:r>
            <a:endParaRPr/>
          </a:p>
        </p:txBody>
      </p:sp>
      <p:pic>
        <p:nvPicPr>
          <p:cNvPr id="63" name="Google Shape;63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24973" y="2087657"/>
            <a:ext cx="6078263" cy="4122601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7"/>
          <p:cNvSpPr/>
          <p:nvPr/>
        </p:nvSpPr>
        <p:spPr>
          <a:xfrm>
            <a:off x="838125" y="2617497"/>
            <a:ext cx="4277339" cy="37856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Надпись (лейбл) на дисплее должна быть последней. Надпись с номером должна оставаться и после того, как робот съехал с перекрестка.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Номер перекрестка должен выводиться в одни и те же координаты на дисплее.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Поле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8.2.1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7"/>
          <p:cNvSpPr txBox="1"/>
          <p:nvPr>
            <p:ph type="title"/>
          </p:nvPr>
        </p:nvSpPr>
        <p:spPr>
          <a:xfrm>
            <a:off x="838200" y="377825"/>
            <a:ext cx="8802688" cy="6111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ts val="3600"/>
              <a:buFont typeface="Verdana"/>
              <a:buNone/>
            </a:pPr>
            <a:r>
              <a:rPr lang="ru-RU"/>
              <a:t>Подсчет перекрестков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71" name="Google Shape;71;p18"/>
          <p:cNvSpPr txBox="1"/>
          <p:nvPr>
            <p:ph type="title"/>
          </p:nvPr>
        </p:nvSpPr>
        <p:spPr>
          <a:xfrm>
            <a:off x="838125" y="377092"/>
            <a:ext cx="8802900" cy="6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ts val="3600"/>
              <a:buFont typeface="Verdana"/>
              <a:buNone/>
            </a:pPr>
            <a:r>
              <a:rPr lang="ru-RU"/>
              <a:t>Подсчет перекрестков</a:t>
            </a:r>
            <a:endParaRPr/>
          </a:p>
        </p:txBody>
      </p:sp>
      <p:sp>
        <p:nvSpPr>
          <p:cNvPr id="72" name="Google Shape;72;p18"/>
          <p:cNvSpPr txBox="1"/>
          <p:nvPr/>
        </p:nvSpPr>
        <p:spPr>
          <a:xfrm>
            <a:off x="425116" y="1203130"/>
            <a:ext cx="10945558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Объявите все необходимые переменные и выполните калибровку (например, круговую) для датчиков освещенности.</a:t>
            </a:r>
            <a:endParaRPr/>
          </a:p>
        </p:txBody>
      </p:sp>
      <p:pic>
        <p:nvPicPr>
          <p:cNvPr id="73" name="Google Shape;73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00544" y="1822732"/>
            <a:ext cx="4020111" cy="4239217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74" name="Google Shape;74;p18"/>
          <p:cNvSpPr txBox="1"/>
          <p:nvPr/>
        </p:nvSpPr>
        <p:spPr>
          <a:xfrm>
            <a:off x="425116" y="2245520"/>
            <a:ext cx="5885700" cy="34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</a:t>
            </a:r>
            <a:r>
              <a:rPr b="0" i="0" lang="ru-RU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– скорость;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</a:t>
            </a:r>
            <a:r>
              <a:rPr b="0" i="0" lang="ru-RU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– управляющее воздействие для регулятора;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err </a:t>
            </a:r>
            <a:r>
              <a:rPr b="0" i="0" lang="ru-RU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– ошибка для регулятора;</a:t>
            </a:r>
            <a:br>
              <a:rPr b="0" i="0" lang="ru-RU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ru-RU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kPL </a:t>
            </a:r>
            <a:r>
              <a:rPr b="0" i="0" lang="ru-RU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– коэффициент для регулятора;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grey1, grey2 </a:t>
            </a:r>
            <a:r>
              <a:rPr b="0" i="0" lang="ru-RU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– переменные для хранения граничных значений датчиков освещенности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 </a:t>
            </a:r>
            <a:r>
              <a:rPr b="0" i="0" lang="ru-RU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– номер перекрестка</a:t>
            </a:r>
            <a:endParaRPr b="1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b="0" i="0" lang="ru-RU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- отметка времени;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энкодерам;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flag</a:t>
            </a:r>
            <a:r>
              <a:rPr b="0" i="0" lang="ru-RU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– переменная для выхода из цикла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80" name="Google Shape;80;p19"/>
          <p:cNvSpPr txBox="1"/>
          <p:nvPr>
            <p:ph type="title"/>
          </p:nvPr>
        </p:nvSpPr>
        <p:spPr>
          <a:xfrm>
            <a:off x="838125" y="377092"/>
            <a:ext cx="8802900" cy="6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ts val="3600"/>
              <a:buFont typeface="Verdana"/>
              <a:buNone/>
            </a:pPr>
            <a:r>
              <a:rPr lang="ru-RU"/>
              <a:t>Подсчет перекрестков</a:t>
            </a:r>
            <a:endParaRPr/>
          </a:p>
        </p:txBody>
      </p:sp>
      <p:sp>
        <p:nvSpPr>
          <p:cNvPr id="81" name="Google Shape;81;p19"/>
          <p:cNvSpPr txBox="1"/>
          <p:nvPr/>
        </p:nvSpPr>
        <p:spPr>
          <a:xfrm>
            <a:off x="425116" y="1096111"/>
            <a:ext cx="9788560" cy="24314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 начале цикла: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Считайте значения показаний датчиков.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ru-RU" sz="2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В одной итерации они могут быть использованы дважды: в проверке условия и в вычислении ошибки регулятора.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Рассчитайте время </a:t>
            </a:r>
            <a:r>
              <a:rPr b="1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dt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с момента посещения последнего перекрестка.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ru-RU" sz="2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В первую итерацию </a:t>
            </a:r>
            <a:r>
              <a:rPr b="1" i="0" lang="ru-RU" sz="2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dt </a:t>
            </a:r>
            <a:r>
              <a:rPr b="0" i="0" lang="ru-RU" sz="2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будет равно времени потраченному на калибровку, т.к. в начале программы </a:t>
            </a:r>
            <a:r>
              <a:rPr b="1" i="0" lang="ru-RU" sz="2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t = 0</a:t>
            </a:r>
            <a:r>
              <a:rPr b="0" i="0" lang="ru-RU" sz="2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b="1" i="0" sz="20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2" name="Google Shape;82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847" y="3691759"/>
            <a:ext cx="7766091" cy="2120903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83" name="Google Shape;83;p19"/>
          <p:cNvSpPr/>
          <p:nvPr/>
        </p:nvSpPr>
        <p:spPr>
          <a:xfrm>
            <a:off x="8398065" y="3634565"/>
            <a:ext cx="3631222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Три условия: проверка граничных значений датчиков освещенности и времени </a:t>
            </a:r>
            <a:r>
              <a:rPr b="1" i="0" lang="ru-RU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dt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b="0" i="0" sz="2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 примере в качестве граничного значения времени выступает 300 мс.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89" name="Google Shape;89;p20"/>
          <p:cNvSpPr txBox="1"/>
          <p:nvPr>
            <p:ph type="title"/>
          </p:nvPr>
        </p:nvSpPr>
        <p:spPr>
          <a:xfrm>
            <a:off x="838125" y="377092"/>
            <a:ext cx="8802900" cy="6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ts val="3600"/>
              <a:buFont typeface="Verdana"/>
              <a:buNone/>
            </a:pPr>
            <a:r>
              <a:rPr lang="ru-RU"/>
              <a:t>Подсчет перекрестков</a:t>
            </a:r>
            <a:endParaRPr/>
          </a:p>
        </p:txBody>
      </p:sp>
      <p:sp>
        <p:nvSpPr>
          <p:cNvPr id="90" name="Google Shape;90;p20"/>
          <p:cNvSpPr txBox="1"/>
          <p:nvPr/>
        </p:nvSpPr>
        <p:spPr>
          <a:xfrm>
            <a:off x="838125" y="1057582"/>
            <a:ext cx="978856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Общий вид решения задачи</a:t>
            </a:r>
            <a:endParaRPr/>
          </a:p>
        </p:txBody>
      </p:sp>
      <p:pic>
        <p:nvPicPr>
          <p:cNvPr id="91" name="Google Shape;91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567638"/>
            <a:ext cx="12192000" cy="4689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97" name="Google Shape;97;p21"/>
          <p:cNvSpPr txBox="1"/>
          <p:nvPr/>
        </p:nvSpPr>
        <p:spPr>
          <a:xfrm>
            <a:off x="189781" y="1203130"/>
            <a:ext cx="5650302" cy="3416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Задача 8.2.2. 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Реализуйте алгоритм движения робота по линии c выполнением действий на перекрестках:</a:t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2,4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– забить гол</a:t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– вывести смайл на дисплей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– сказать hello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Поле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8.2.2.</a:t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1"/>
          <p:cNvSpPr txBox="1"/>
          <p:nvPr>
            <p:ph type="title"/>
          </p:nvPr>
        </p:nvSpPr>
        <p:spPr>
          <a:xfrm>
            <a:off x="838200" y="377825"/>
            <a:ext cx="8802688" cy="6111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ts val="3600"/>
              <a:buFont typeface="Verdana"/>
              <a:buNone/>
            </a:pPr>
            <a:r>
              <a:rPr lang="ru-RU"/>
              <a:t>Действия на перекрестках</a:t>
            </a:r>
            <a:endParaRPr/>
          </a:p>
        </p:txBody>
      </p:sp>
      <p:pic>
        <p:nvPicPr>
          <p:cNvPr id="99" name="Google Shape;99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620203" y="1203130"/>
            <a:ext cx="6382016" cy="46220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05" name="Google Shape;105;p22"/>
          <p:cNvSpPr txBox="1"/>
          <p:nvPr/>
        </p:nvSpPr>
        <p:spPr>
          <a:xfrm>
            <a:off x="776376" y="1174909"/>
            <a:ext cx="6694099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Добавьте на ветку условия с пересчетом номера перекрестка конструкцию switch. Проверяя номер перекрестка, выполняйте необходимое действие. Каждое действие может быть отдельной подпрограммой.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Для удара по мячу можно составить подпрограмму с аргументом, чтобы выбирать направление удара.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Изменение flag на 1 позволяет выйти из основного цикла.</a:t>
            </a:r>
            <a:endParaRPr/>
          </a:p>
        </p:txBody>
      </p:sp>
      <p:sp>
        <p:nvSpPr>
          <p:cNvPr id="106" name="Google Shape;106;p22"/>
          <p:cNvSpPr txBox="1"/>
          <p:nvPr>
            <p:ph type="title"/>
          </p:nvPr>
        </p:nvSpPr>
        <p:spPr>
          <a:xfrm>
            <a:off x="838200" y="377825"/>
            <a:ext cx="8802688" cy="6111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ts val="3600"/>
              <a:buFont typeface="Verdana"/>
              <a:buNone/>
            </a:pPr>
            <a:r>
              <a:rPr lang="ru-RU"/>
              <a:t>Действия на перекрестках</a:t>
            </a:r>
            <a:endParaRPr/>
          </a:p>
        </p:txBody>
      </p:sp>
      <p:pic>
        <p:nvPicPr>
          <p:cNvPr id="107" name="Google Shape;107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6000" y="1174909"/>
            <a:ext cx="3857196" cy="51814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RIKtheme2019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2019-09-12T18:22:40Z</dcterms:created>
  <dc:creator>Анастасия Мерецкая</dc:creator>
</cp:coreProperties>
</file>