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16" r:id="rId4"/>
    <p:sldId id="315" r:id="rId5"/>
    <p:sldId id="317" r:id="rId6"/>
    <p:sldId id="31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320" r:id="rId15"/>
    <p:sldId id="319" r:id="rId16"/>
    <p:sldId id="265" r:id="rId17"/>
    <p:sldId id="321" r:id="rId18"/>
    <p:sldId id="266" r:id="rId19"/>
    <p:sldId id="267" r:id="rId20"/>
    <p:sldId id="268" r:id="rId21"/>
    <p:sldId id="269" r:id="rId22"/>
    <p:sldId id="322" r:id="rId23"/>
    <p:sldId id="270" r:id="rId24"/>
    <p:sldId id="271" r:id="rId25"/>
    <p:sldId id="323" r:id="rId26"/>
    <p:sldId id="272" r:id="rId27"/>
    <p:sldId id="273" r:id="rId28"/>
    <p:sldId id="297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iDWKGVM+QFRc+YfayvjmVa8K1i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AFF56-8625-4C6A-913C-9785EC132992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8B43E-2104-44E7-BD29-EAACB42D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8b6e5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8b6e55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5c8b6e55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>
  <p:cSld name="2_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71675" y="1646664"/>
            <a:ext cx="8266043" cy="1728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63392" y="1539747"/>
            <a:ext cx="8266043" cy="164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/>
              <a:buNone/>
              <a:defRPr sz="48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l="3016" t="11569" r="3069" b="11220"/>
          <a:stretch/>
        </p:blipFill>
        <p:spPr>
          <a:xfrm>
            <a:off x="838200" y="480894"/>
            <a:ext cx="2927437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3900" y="3158114"/>
            <a:ext cx="31241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13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99CC00"/>
                </a:solidFill>
                <a:latin typeface="Verdana"/>
                <a:ea typeface="Verdana"/>
                <a:sym typeface="Verdana"/>
              </a:rPr>
              <a:t>Образец заголовка</a:t>
            </a:r>
            <a:endParaRPr lang="ru-RU"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 userDrawn="1"/>
        </p:nvSpPr>
        <p:spPr>
          <a:xfrm>
            <a:off x="838199" y="393585"/>
            <a:ext cx="8802757" cy="54483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 b="1" i="0" u="none" strike="noStrike" cap="none" dirty="0">
                <a:solidFill>
                  <a:srgbClr val="99CC00"/>
                </a:solidFill>
                <a:latin typeface="Verdana"/>
                <a:ea typeface="Verdana"/>
                <a:cs typeface="Calibri"/>
                <a:sym typeface="Verdana"/>
              </a:rPr>
              <a:t>Информация и контакты</a:t>
            </a:r>
            <a:endParaRPr lang="ru-RU" sz="3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4"/>
          <p:cNvSpPr txBox="1"/>
          <p:nvPr/>
        </p:nvSpPr>
        <p:spPr>
          <a:xfrm>
            <a:off x="4076700" y="1614256"/>
            <a:ext cx="746760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ТРИК: </a:t>
            </a: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support@trikset.com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Справочный центр ТРИК: </a:t>
            </a: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307" y="2214584"/>
            <a:ext cx="3592786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4800" y="2857817"/>
            <a:ext cx="2581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6785632" y="2829858"/>
            <a:ext cx="10055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trikset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680" y="1580971"/>
            <a:ext cx="256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>
            <a:alphaModFix/>
          </a:blip>
          <a:srcRect l="6972" t="36957" r="7355" b="36954"/>
          <a:stretch/>
        </p:blipFill>
        <p:spPr>
          <a:xfrm>
            <a:off x="9945279" y="396000"/>
            <a:ext cx="178200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150" y="6314626"/>
            <a:ext cx="2428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425" y="6314626"/>
            <a:ext cx="39147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ООО «</a:t>
            </a:r>
            <a:r>
              <a:rPr lang="ru-RU" sz="120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КиберТех</a:t>
            </a: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Санкт-Петербург, 2020</a:t>
            </a:r>
            <a:endParaRPr sz="1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675" y="6434126"/>
            <a:ext cx="739617" cy="258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EE51E-D7DF-4E4C-BE49-E2FD92F8D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978" y="1639020"/>
            <a:ext cx="8266043" cy="1656272"/>
          </a:xfrm>
        </p:spPr>
        <p:txBody>
          <a:bodyPr anchor="ctr"/>
          <a:lstStyle/>
          <a:p>
            <a:r>
              <a:rPr lang="ru-RU" sz="4400" dirty="0"/>
              <a:t>Элементы навигации</a:t>
            </a:r>
            <a:br>
              <a:rPr lang="ru-RU" sz="4400" dirty="0"/>
            </a:br>
            <a:r>
              <a:rPr lang="ru-RU" sz="4400" dirty="0"/>
              <a:t>Автономность. Таймер.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0D5831-8EFF-428C-8F6D-DA2212775D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1C5D03-7683-4F8E-AE91-32E133696E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614075-B9E6-4093-ACCA-4F11A30321C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ym typeface="Trebuchet MS"/>
              </a:rPr>
              <a:t>Танец в круге - запуск</a:t>
            </a:r>
            <a:endParaRPr lang="ru-RU" dirty="0"/>
          </a:p>
        </p:txBody>
      </p:sp>
      <p:pic>
        <p:nvPicPr>
          <p:cNvPr id="5" name="Picture 2" descr="J:\TRIK\study\presentations_of_lessons\screen\06\Танец в круге 01_rc2.png">
            <a:extLst>
              <a:ext uri="{FF2B5EF4-FFF2-40B4-BE49-F238E27FC236}">
                <a16:creationId xmlns:a16="http://schemas.microsoft.com/office/drawing/2014/main" id="{E072EA4E-0455-46F9-8CBE-63CCD8476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76" y="2076899"/>
            <a:ext cx="4186848" cy="39157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04E140-094C-4E5C-8B76-BAC06E282B54}"/>
              </a:ext>
            </a:extLst>
          </p:cNvPr>
          <p:cNvSpPr/>
          <p:nvPr/>
        </p:nvSpPr>
        <p:spPr>
          <a:xfrm>
            <a:off x="773067" y="1112772"/>
            <a:ext cx="10819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Для тестирование алгоритма нарисуйте в 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модели круг, используя инструмент «эллипс».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Толщину границы задайте – 12.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4C0BC8-5157-4909-B38A-42CFC9DDC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55" y="2076899"/>
            <a:ext cx="1872209" cy="12144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B1C1C3-14D0-4F8C-977F-7C134A463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235" y="2067449"/>
            <a:ext cx="1639797" cy="391101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0D1A02B-5938-4A13-88D8-3F412AC08014}"/>
              </a:ext>
            </a:extLst>
          </p:cNvPr>
          <p:cNvGrpSpPr/>
          <p:nvPr/>
        </p:nvGrpSpPr>
        <p:grpSpPr>
          <a:xfrm>
            <a:off x="9046095" y="3730904"/>
            <a:ext cx="2638133" cy="1277870"/>
            <a:chOff x="0" y="-9480"/>
            <a:chExt cx="5579013" cy="144830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1751D33-286B-4443-886B-F643CEDCDA69}"/>
                </a:ext>
              </a:extLst>
            </p:cNvPr>
            <p:cNvSpPr/>
            <p:nvPr/>
          </p:nvSpPr>
          <p:spPr>
            <a:xfrm>
              <a:off x="0" y="0"/>
              <a:ext cx="5579013" cy="1438825"/>
            </a:xfrm>
            <a:prstGeom prst="round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:a16="http://schemas.microsoft.com/office/drawing/2014/main" id="{7A373E70-C70C-48BC-9205-98BA49E21F36}"/>
                </a:ext>
              </a:extLst>
            </p:cNvPr>
            <p:cNvSpPr txBox="1"/>
            <p:nvPr/>
          </p:nvSpPr>
          <p:spPr>
            <a:xfrm>
              <a:off x="273352" y="-9480"/>
              <a:ext cx="4974472" cy="1438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ru-RU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 зажатой клавишей </a:t>
              </a:r>
              <a:r>
                <a:rPr lang="en-US" sz="1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Shift </a:t>
              </a:r>
              <a:r>
                <a:rPr lang="ru-RU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можно рисовать ровные окружности</a:t>
              </a:r>
              <a:endParaRPr lang="ru-RU" sz="1800" b="1" i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57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72A473-3BE2-49B0-B79E-81A71E1F1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38C854-41F1-48FD-B4D3-D298729BC09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ym typeface="Trebuchet MS"/>
              </a:rPr>
              <a:t>Танец в круге - запуск</a:t>
            </a:r>
            <a:endParaRPr lang="ru-RU" dirty="0"/>
          </a:p>
        </p:txBody>
      </p:sp>
      <p:pic>
        <p:nvPicPr>
          <p:cNvPr id="5" name="Picture 2" descr="J:\TRIK\study\presentations_of_lessons\screen\06\Танец в круге 03_rc2.png">
            <a:extLst>
              <a:ext uri="{FF2B5EF4-FFF2-40B4-BE49-F238E27FC236}">
                <a16:creationId xmlns:a16="http://schemas.microsoft.com/office/drawing/2014/main" id="{7E13988D-66D2-4A33-9FE6-43910D00C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10" y="1132787"/>
            <a:ext cx="2208659" cy="1788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6E6D61-674C-468E-977A-825FEB8FCCE2}"/>
              </a:ext>
            </a:extLst>
          </p:cNvPr>
          <p:cNvSpPr/>
          <p:nvPr/>
        </p:nvSpPr>
        <p:spPr>
          <a:xfrm>
            <a:off x="641904" y="1181246"/>
            <a:ext cx="7251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Запустите программу и поставьте робота таким образом, чтобы датчик стоял на границе линии круга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127DED-2325-42D5-8D3C-710E5E0B0989}"/>
              </a:ext>
            </a:extLst>
          </p:cNvPr>
          <p:cNvSpPr/>
          <p:nvPr/>
        </p:nvSpPr>
        <p:spPr>
          <a:xfrm>
            <a:off x="641904" y="3336848"/>
            <a:ext cx="3743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Нажмите кнопку «Вверх».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B3090C-5BB4-4733-89DA-B7725AE9ACE0}"/>
              </a:ext>
            </a:extLst>
          </p:cNvPr>
          <p:cNvSpPr/>
          <p:nvPr/>
        </p:nvSpPr>
        <p:spPr>
          <a:xfrm>
            <a:off x="643585" y="5618492"/>
            <a:ext cx="985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Переставьте робота в центр круга и нажмите кнопку «Ввод».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23224B-390F-499E-B816-2EFB1CCD4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947" y="2369782"/>
            <a:ext cx="1802627" cy="26635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FF2E6E-4CEA-4BBB-B037-51CF385A2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856" y="3692767"/>
            <a:ext cx="1802627" cy="266358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849593-A5CC-4CD6-A50B-EA6C2F8E79F8}"/>
              </a:ext>
            </a:extLst>
          </p:cNvPr>
          <p:cNvSpPr/>
          <p:nvPr/>
        </p:nvSpPr>
        <p:spPr>
          <a:xfrm>
            <a:off x="4960190" y="3208968"/>
            <a:ext cx="278344" cy="25576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969F613-3BA6-438D-AF58-70751DC89068}"/>
              </a:ext>
            </a:extLst>
          </p:cNvPr>
          <p:cNvSpPr/>
          <p:nvPr/>
        </p:nvSpPr>
        <p:spPr>
          <a:xfrm>
            <a:off x="10379015" y="5077732"/>
            <a:ext cx="225969" cy="25576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3771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1C5D03-7683-4F8E-AE91-32E133696E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614075-B9E6-4093-ACCA-4F11A30321C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ym typeface="Trebuchet MS"/>
              </a:rPr>
              <a:t>Танец в круге - маркер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B28DFA-3AE4-4C7B-B225-AD0BBC3DF0C3}"/>
              </a:ext>
            </a:extLst>
          </p:cNvPr>
          <p:cNvSpPr/>
          <p:nvPr/>
        </p:nvSpPr>
        <p:spPr>
          <a:xfrm>
            <a:off x="527988" y="1231478"/>
            <a:ext cx="1137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начало программы добавьте блок «Опустить маркер», выбрав в его свойствах желтый цвет. Теперь робот рисует за собой траекторию движения.</a:t>
            </a:r>
          </a:p>
        </p:txBody>
      </p:sp>
      <p:pic>
        <p:nvPicPr>
          <p:cNvPr id="6" name="Picture 2" descr="J:\TRIK\study\presentations_of_lessons\screen\06\Танец в круге 06_rc2.png">
            <a:extLst>
              <a:ext uri="{FF2B5EF4-FFF2-40B4-BE49-F238E27FC236}">
                <a16:creationId xmlns:a16="http://schemas.microsoft.com/office/drawing/2014/main" id="{3B643568-81FE-4943-B852-F45F1B44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94" y="2091708"/>
            <a:ext cx="4363294" cy="38673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BA35EC-2884-421C-A27A-8C2E11C7A874}"/>
              </a:ext>
            </a:extLst>
          </p:cNvPr>
          <p:cNvSpPr/>
          <p:nvPr/>
        </p:nvSpPr>
        <p:spPr>
          <a:xfrm>
            <a:off x="615385" y="5528151"/>
            <a:ext cx="8337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Запустите программу на реальном роботе.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DA6CB84-8F60-4D90-997B-FD89DCEA0052}"/>
              </a:ext>
            </a:extLst>
          </p:cNvPr>
          <p:cNvGrpSpPr/>
          <p:nvPr/>
        </p:nvGrpSpPr>
        <p:grpSpPr>
          <a:xfrm>
            <a:off x="615385" y="4583879"/>
            <a:ext cx="5043543" cy="830997"/>
            <a:chOff x="0" y="-9480"/>
            <a:chExt cx="5579013" cy="1448305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43E4A969-919E-4D5D-9FDD-9A53AE11DFE3}"/>
                </a:ext>
              </a:extLst>
            </p:cNvPr>
            <p:cNvSpPr/>
            <p:nvPr/>
          </p:nvSpPr>
          <p:spPr>
            <a:xfrm>
              <a:off x="0" y="0"/>
              <a:ext cx="5579013" cy="1438825"/>
            </a:xfrm>
            <a:prstGeom prst="round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60C5B807-88B3-4030-8B59-DBD3D8267AB3}"/>
                </a:ext>
              </a:extLst>
            </p:cNvPr>
            <p:cNvSpPr txBox="1"/>
            <p:nvPr/>
          </p:nvSpPr>
          <p:spPr>
            <a:xfrm>
              <a:off x="273352" y="-9480"/>
              <a:ext cx="4974472" cy="1438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ru-RU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Не используйте темные цвета, иначе робот будет воспринимать их как границу круга.</a:t>
              </a:r>
              <a:endParaRPr lang="ru-RU" sz="1800" b="0" i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F8A5D0-79F0-46B2-8436-7C7097838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74" y="2132633"/>
            <a:ext cx="4712764" cy="22621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919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72A473-3BE2-49B0-B79E-81A71E1F1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38C854-41F1-48FD-B4D3-D298729BC09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ym typeface="Trebuchet MS"/>
              </a:rPr>
              <a:t>Путешествие по комнате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7DB75-A496-4D17-BC79-9285B6BB0718}"/>
              </a:ext>
            </a:extLst>
          </p:cNvPr>
          <p:cNvSpPr txBox="1"/>
          <p:nvPr/>
        </p:nvSpPr>
        <p:spPr>
          <a:xfrm>
            <a:off x="829474" y="1146510"/>
            <a:ext cx="10524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8.1.2.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Кегельринг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Робот должен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должен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вытолкнуть все кегли за пределы круга.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9ECC7F-17FB-4B04-B808-7953E53AD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593" y="2023504"/>
            <a:ext cx="4706007" cy="42868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EE33D4-47DF-4C78-8CA8-56CDAC13DDF5}"/>
              </a:ext>
            </a:extLst>
          </p:cNvPr>
          <p:cNvSpPr/>
          <p:nvPr/>
        </p:nvSpPr>
        <p:spPr>
          <a:xfrm>
            <a:off x="838125" y="2291701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Поле: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8.1.2.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674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72A473-3BE2-49B0-B79E-81A71E1F1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38C854-41F1-48FD-B4D3-D298729BC09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ym typeface="Trebuchet MS"/>
              </a:rPr>
              <a:t>Путешествие по комнате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7DB75-A496-4D17-BC79-9285B6BB0718}"/>
              </a:ext>
            </a:extLst>
          </p:cNvPr>
          <p:cNvSpPr txBox="1"/>
          <p:nvPr/>
        </p:nvSpPr>
        <p:spPr>
          <a:xfrm>
            <a:off x="829474" y="1146510"/>
            <a:ext cx="10524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8.1.3.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Робот должен двигаться по комнате прямо, а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увидев стену, отъезжать назад на небольшое расстояние и разворачиваться на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40-60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градусов. Робот должен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повторять действия. Робот не должен застрять.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6D0952-E46B-4097-9CFA-C08202A6E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29" y="2346839"/>
            <a:ext cx="5381416" cy="39240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9228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72A473-3BE2-49B0-B79E-81A71E1F1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38C854-41F1-48FD-B4D3-D298729BC09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ym typeface="Trebuchet MS"/>
              </a:rPr>
              <a:t>Путешествие по комнате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7DB75-A496-4D17-BC79-9285B6BB0718}"/>
              </a:ext>
            </a:extLst>
          </p:cNvPr>
          <p:cNvSpPr txBox="1"/>
          <p:nvPr/>
        </p:nvSpPr>
        <p:spPr>
          <a:xfrm>
            <a:off x="829474" y="1146510"/>
            <a:ext cx="1052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Проверьте решение задаче в комнате с препятствиями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8C6C53-8DC3-4905-B5D1-6EF8CC919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25" y="1576668"/>
            <a:ext cx="6314290" cy="4748175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DB490BB-F2F7-402D-A0BC-A0A01EA0D6FE}"/>
              </a:ext>
            </a:extLst>
          </p:cNvPr>
          <p:cNvGrpSpPr/>
          <p:nvPr/>
        </p:nvGrpSpPr>
        <p:grpSpPr>
          <a:xfrm>
            <a:off x="8119760" y="2231420"/>
            <a:ext cx="3594911" cy="3194596"/>
            <a:chOff x="0" y="-9480"/>
            <a:chExt cx="5579013" cy="1448305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A4978855-34DB-4FD7-83AD-8571796F6049}"/>
                </a:ext>
              </a:extLst>
            </p:cNvPr>
            <p:cNvSpPr/>
            <p:nvPr/>
          </p:nvSpPr>
          <p:spPr>
            <a:xfrm>
              <a:off x="0" y="0"/>
              <a:ext cx="5579013" cy="1438825"/>
            </a:xfrm>
            <a:prstGeom prst="round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563AE069-15A3-4609-B120-B979CACBE9C0}"/>
                </a:ext>
              </a:extLst>
            </p:cNvPr>
            <p:cNvSpPr txBox="1"/>
            <p:nvPr/>
          </p:nvSpPr>
          <p:spPr>
            <a:xfrm>
              <a:off x="0" y="-9480"/>
              <a:ext cx="5579013" cy="676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ru-RU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 2</a:t>
              </a: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 </a:t>
              </a:r>
              <a:r>
                <a:rPr lang="ru-RU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модели необходимо включить реалистичные моторы</a:t>
              </a:r>
              <a:endParaRPr lang="ru-RU" sz="1800" b="1" i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EB9FB9-B5E5-435C-A011-E90CB7FFC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885" y="3470163"/>
            <a:ext cx="3370660" cy="15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9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1C5D03-7683-4F8E-AE91-32E133696E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71099-940A-4E86-A185-AF57490F0BC5}"/>
              </a:ext>
            </a:extLst>
          </p:cNvPr>
          <p:cNvSpPr txBox="1"/>
          <p:nvPr/>
        </p:nvSpPr>
        <p:spPr>
          <a:xfrm>
            <a:off x="723770" y="1228432"/>
            <a:ext cx="1122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Одна из важных характеристик робота – </a:t>
            </a:r>
            <a:r>
              <a:rPr lang="ru-RU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автономность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Робот должен выбираться из «сложных» ситуаций самостоятельно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CFB0E-EB38-4236-85EB-86272736CB13}"/>
              </a:ext>
            </a:extLst>
          </p:cNvPr>
          <p:cNvSpPr txBox="1"/>
          <p:nvPr/>
        </p:nvSpPr>
        <p:spPr>
          <a:xfrm>
            <a:off x="723770" y="2160642"/>
            <a:ext cx="11369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Запуская робота в классе, дома или в виртуальном мире, вы заметили, что он может застрять, упираясь, к примеру, в ножку стула.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Как выбраться из этой ситуации?</a:t>
            </a:r>
          </a:p>
        </p:txBody>
      </p:sp>
      <p:sp>
        <p:nvSpPr>
          <p:cNvPr id="13" name="Заголовок 3">
            <a:extLst>
              <a:ext uri="{FF2B5EF4-FFF2-40B4-BE49-F238E27FC236}">
                <a16:creationId xmlns:a16="http://schemas.microsoft.com/office/drawing/2014/main" id="{1A8BC5D9-C1C3-44C2-B19E-DCCA518E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ym typeface="Trebuchet MS"/>
              </a:rPr>
              <a:t>Путешествие по комнате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295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1C5D03-7683-4F8E-AE91-32E133696E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71099-940A-4E86-A185-AF57490F0BC5}"/>
              </a:ext>
            </a:extLst>
          </p:cNvPr>
          <p:cNvSpPr txBox="1"/>
          <p:nvPr/>
        </p:nvSpPr>
        <p:spPr>
          <a:xfrm>
            <a:off x="723770" y="1228432"/>
            <a:ext cx="1122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Одна из важных характеристик робота – </a:t>
            </a:r>
            <a:r>
              <a:rPr lang="ru-RU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автономность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Робот должен выбираться из «сложных» ситуаций самостоятельно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CFB0E-EB38-4236-85EB-86272736CB13}"/>
              </a:ext>
            </a:extLst>
          </p:cNvPr>
          <p:cNvSpPr txBox="1"/>
          <p:nvPr/>
        </p:nvSpPr>
        <p:spPr>
          <a:xfrm>
            <a:off x="723770" y="2160642"/>
            <a:ext cx="11369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Запуская робота в классе, дома или в виртуальном мире, вы заметили, что он может застрять, упираясь, к примеру, в ножку стула.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Как выбраться из этой ситуации?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1FAED-A531-413A-ABF1-3BC20A798E49}"/>
              </a:ext>
            </a:extLst>
          </p:cNvPr>
          <p:cNvSpPr txBox="1"/>
          <p:nvPr/>
        </p:nvSpPr>
        <p:spPr>
          <a:xfrm>
            <a:off x="723770" y="3678440"/>
            <a:ext cx="113691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Поставить условие на время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каждые 5 секунды совершать отъезд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Поставить условие на проверку энкодеров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сверять каждые 3 секунд стандартное значение поворотов колеса с текущим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Заголовок 3">
            <a:extLst>
              <a:ext uri="{FF2B5EF4-FFF2-40B4-BE49-F238E27FC236}">
                <a16:creationId xmlns:a16="http://schemas.microsoft.com/office/drawing/2014/main" id="{1A8BC5D9-C1C3-44C2-B19E-DCCA518E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ym typeface="Trebuchet MS"/>
              </a:rPr>
              <a:t>Путешествие по комнате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60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72A473-3BE2-49B0-B79E-81A71E1F1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18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6031F-4A59-4EF8-80E7-7A08A448E5AB}"/>
              </a:ext>
            </a:extLst>
          </p:cNvPr>
          <p:cNvSpPr txBox="1"/>
          <p:nvPr/>
        </p:nvSpPr>
        <p:spPr>
          <a:xfrm>
            <a:off x="382165" y="1376458"/>
            <a:ext cx="62651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Добавим несколько переменных в начало программы.</a:t>
            </a:r>
          </a:p>
          <a:p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Переменную для хранения времени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Переменную для хранения разницы времен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dt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Переменную с периодом времени, при котором мы отъезжаем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tStop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= 5000</a:t>
            </a: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781BC-A195-4DE7-8A57-ECBED95359C9}"/>
              </a:ext>
            </a:extLst>
          </p:cNvPr>
          <p:cNvSpPr txBox="1"/>
          <p:nvPr/>
        </p:nvSpPr>
        <p:spPr>
          <a:xfrm>
            <a:off x="294450" y="4612572"/>
            <a:ext cx="11309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Калибровку в этой задаче использовать </a:t>
            </a: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обязательно: в начале программы достаточно задать расстояние, на котором робот будет отъезжать –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29373A08-9D0E-4DA5-A1FD-B2F90F62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24" y="377092"/>
            <a:ext cx="9030495" cy="612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3200" dirty="0">
                <a:sym typeface="Trebuchet MS"/>
              </a:rPr>
              <a:t>Путешествие – условие на время</a:t>
            </a:r>
            <a:endParaRPr lang="ru-RU" sz="32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993E09-A3D7-4EE1-84EB-8F13DECF9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689" y="1376458"/>
            <a:ext cx="3562847" cy="30770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436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1C5D03-7683-4F8E-AE91-32E133696E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19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4BBEF-55D7-4409-8256-EB5712225ADD}"/>
              </a:ext>
            </a:extLst>
          </p:cNvPr>
          <p:cNvSpPr txBox="1"/>
          <p:nvPr/>
        </p:nvSpPr>
        <p:spPr>
          <a:xfrm>
            <a:off x="607500" y="1215933"/>
            <a:ext cx="1082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Перед циклом запомним текущее время в переменную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с помощью функции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time()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которая возвращает время в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мс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5504D-06EE-4B8B-A2A0-3B4925F32042}"/>
              </a:ext>
            </a:extLst>
          </p:cNvPr>
          <p:cNvSpPr txBox="1"/>
          <p:nvPr/>
        </p:nvSpPr>
        <p:spPr>
          <a:xfrm>
            <a:off x="607500" y="4009401"/>
            <a:ext cx="60396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 начале цикла вычисляем разницу между текущим временем и тем значением времени, которое лежит в переменной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t. 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time()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– изменяется,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изменится только тогда, когда мы запишем новое значение.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70EAD8B-8892-43CC-9884-31FDC1EE9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1" y="2212215"/>
            <a:ext cx="11232413" cy="17971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41A10E-06BB-46D5-993A-4F54E591F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506" y="4009401"/>
            <a:ext cx="4592003" cy="1856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EA95D411-B66F-4FBE-9934-82783769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24" y="377092"/>
            <a:ext cx="9030495" cy="612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3200" dirty="0">
                <a:sym typeface="Trebuchet MS"/>
              </a:rPr>
              <a:t>Путешествие – условие на время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8165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71D973-AF8A-49CC-8755-3E96D0201E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24B54D1-0B13-428C-BCF3-8116DE22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Элементы навигации</a:t>
            </a: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D5313618-8E54-4D83-A73E-5089B78F348E}"/>
              </a:ext>
            </a:extLst>
          </p:cNvPr>
          <p:cNvSpPr/>
          <p:nvPr/>
        </p:nvSpPr>
        <p:spPr>
          <a:xfrm>
            <a:off x="838162" y="1092814"/>
            <a:ext cx="10515675" cy="17366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Мобильные робототехнические системы применяются сегодня в самых разных отраслях. При этом все мобильные устройства в идеале должны уверенно перемещаться в незнакомой и непредсказуемой обстановке реального мира.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5A24F8-44FE-4437-897F-CFF6D6A36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1" y="2911030"/>
            <a:ext cx="5513897" cy="33900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7B133B-82F1-4879-B7CD-284EC5A51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911031"/>
            <a:ext cx="5650042" cy="33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69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53A7FC-2392-4CC8-B9B7-C8CA1D5D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437"/>
            <a:ext cx="12192000" cy="50748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72A473-3BE2-49B0-B79E-81A71E1F1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20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174AA1-8B38-4A60-93D4-48B3CDE5F6C7}"/>
              </a:ext>
            </a:extLst>
          </p:cNvPr>
          <p:cNvSpPr/>
          <p:nvPr/>
        </p:nvSpPr>
        <p:spPr>
          <a:xfrm>
            <a:off x="86265" y="1257699"/>
            <a:ext cx="620239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Условие: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(sensorA1&lt;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|| (dt&gt;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tStop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Первая часть проверяет расстояние, вторая – время.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2646153-B1EA-4B96-B2C6-FEC466CCA942}"/>
              </a:ext>
            </a:extLst>
          </p:cNvPr>
          <p:cNvSpPr/>
          <p:nvPr/>
        </p:nvSpPr>
        <p:spPr>
          <a:xfrm>
            <a:off x="9192452" y="1092167"/>
            <a:ext cx="254766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Запоминаем новый момент времени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C8555195-83FE-4378-BC9B-0246BC395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825"/>
            <a:ext cx="8802688" cy="611188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3200" dirty="0">
                <a:sym typeface="Trebuchet MS"/>
              </a:rPr>
              <a:t>Путешествие – условие на время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01785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1C5D03-7683-4F8E-AE91-32E133696E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29858-14EA-4A9C-84B2-4CC9C784E40C}"/>
              </a:ext>
            </a:extLst>
          </p:cNvPr>
          <p:cNvSpPr txBox="1"/>
          <p:nvPr/>
        </p:nvSpPr>
        <p:spPr>
          <a:xfrm>
            <a:off x="160742" y="1164404"/>
            <a:ext cx="10613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 предыдущем решении есть явный минус: мы отъезжаем, если долго едем прямо. Это можно наблюдать в большой комнате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4E804-A2E5-4EEB-8550-BFA5FA3EF736}"/>
              </a:ext>
            </a:extLst>
          </p:cNvPr>
          <p:cNvSpPr txBox="1"/>
          <p:nvPr/>
        </p:nvSpPr>
        <p:spPr>
          <a:xfrm>
            <a:off x="160740" y="1946781"/>
            <a:ext cx="10613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Сделаем защиту от застревания, используя показания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энкодеров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EFC66-35ED-47FE-81D1-66DA1DABC0F9}"/>
              </a:ext>
            </a:extLst>
          </p:cNvPr>
          <p:cNvSpPr txBox="1"/>
          <p:nvPr/>
        </p:nvSpPr>
        <p:spPr>
          <a:xfrm>
            <a:off x="160741" y="2522381"/>
            <a:ext cx="11091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Потребуется программа для вычисления </a:t>
            </a: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нормальных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показаний: вывести на экран робота или в консоль значение какого-либо из энкодеров, после 3 секундного движения вперед с </a:t>
            </a: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заданной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мощностью. Сделайте несколько таких замеров.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1D9AB851-B37B-4A4F-815C-CAF904A1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3200" dirty="0">
                <a:sym typeface="Trebuchet MS"/>
              </a:rPr>
              <a:t>Путешествие – проверка </a:t>
            </a:r>
            <a:r>
              <a:rPr lang="ru-RU" sz="3200" dirty="0" err="1">
                <a:sym typeface="Trebuchet MS"/>
              </a:rPr>
              <a:t>энкодеров</a:t>
            </a:r>
            <a:endParaRPr lang="ru-RU" sz="32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AFE467-D36E-414E-9A70-6FF52AD24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7" y="3858355"/>
            <a:ext cx="11452469" cy="21456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4890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1C5D03-7683-4F8E-AE91-32E133696E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EFC66-35ED-47FE-81D1-66DA1DABC0F9}"/>
              </a:ext>
            </a:extLst>
          </p:cNvPr>
          <p:cNvSpPr txBox="1"/>
          <p:nvPr/>
        </p:nvSpPr>
        <p:spPr>
          <a:xfrm>
            <a:off x="730083" y="1519583"/>
            <a:ext cx="11091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Рассчитаем граничное условие по формуле: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1D9AB851-B37B-4A4F-815C-CAF904A1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3200" dirty="0">
                <a:sym typeface="Trebuchet MS"/>
              </a:rPr>
              <a:t>Путешествие – проверка </a:t>
            </a:r>
            <a:r>
              <a:rPr lang="ru-RU" sz="3200" dirty="0" err="1">
                <a:sym typeface="Trebuchet MS"/>
              </a:rPr>
              <a:t>энкодеров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6455FD-D596-4470-8123-675C9E64BB3F}"/>
                  </a:ext>
                </a:extLst>
              </p:cNvPr>
              <p:cNvSpPr txBox="1"/>
              <p:nvPr/>
            </p:nvSpPr>
            <p:spPr>
              <a:xfrm>
                <a:off x="1741499" y="2651094"/>
                <a:ext cx="9068829" cy="1555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𝑒𝑛𝑠</m:t>
                      </m:r>
                      <m:r>
                        <a:rPr lang="en-US" sz="5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2+ .. +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𝑠𝑁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ru-RU" sz="5400" b="0" i="0" smtClean="0">
                          <a:latin typeface="Cambria Math" panose="02040503050406030204" pitchFamily="18" charset="0"/>
                        </a:rPr>
                        <m:t>−100,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6455FD-D596-4470-8123-675C9E64B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499" y="2651094"/>
                <a:ext cx="9068829" cy="15558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0EDB96C-F998-46D3-A392-2F8DB7031E14}"/>
              </a:ext>
            </a:extLst>
          </p:cNvPr>
          <p:cNvSpPr txBox="1"/>
          <p:nvPr/>
        </p:nvSpPr>
        <p:spPr>
          <a:xfrm>
            <a:off x="838125" y="4669785"/>
            <a:ext cx="11091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где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s1, s2 ..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замеры, а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– количество замеров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03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72A473-3BE2-49B0-B79E-81A71E1F1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88C459-BB9B-485C-8F52-E31A5F934A4D}"/>
              </a:ext>
            </a:extLst>
          </p:cNvPr>
          <p:cNvSpPr txBox="1"/>
          <p:nvPr/>
        </p:nvSpPr>
        <p:spPr>
          <a:xfrm>
            <a:off x="426234" y="1199737"/>
            <a:ext cx="11006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Теперь, когда известно значение показаний энкодеров при обычном движении, вернемся к задаче путешествия по комнате.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3EF32-E4B1-413A-9A44-77FB43D9A710}"/>
              </a:ext>
            </a:extLst>
          </p:cNvPr>
          <p:cNvSpPr txBox="1"/>
          <p:nvPr/>
        </p:nvSpPr>
        <p:spPr>
          <a:xfrm>
            <a:off x="357675" y="2283953"/>
            <a:ext cx="59543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Введем дополнительные переменные: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CD42F2-0B05-411C-AB91-2EE29AA76A96}"/>
              </a:ext>
            </a:extLst>
          </p:cNvPr>
          <p:cNvSpPr txBox="1"/>
          <p:nvPr/>
        </p:nvSpPr>
        <p:spPr>
          <a:xfrm>
            <a:off x="426234" y="2831826"/>
            <a:ext cx="58857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– скорость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- граничное расстояние, после которого следует отъезжать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- отметка времени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dt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- прошедшее время с момента замера 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top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- период проверки на застревание по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энкодерам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ens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- граничное значение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энкодера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"/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70A091-BD58-460A-8A92-94769116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043" y="1788630"/>
            <a:ext cx="4496427" cy="42582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2EA1F1E1-3E2A-4839-9425-0BDAD29C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825"/>
            <a:ext cx="8802688" cy="611188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3200" dirty="0">
                <a:sym typeface="Trebuchet MS"/>
              </a:rPr>
              <a:t>Путешествие – проверка </a:t>
            </a:r>
            <a:r>
              <a:rPr lang="ru-RU" sz="3200" dirty="0" err="1">
                <a:sym typeface="Trebuchet MS"/>
              </a:rPr>
              <a:t>энкодеров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7020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1C5D03-7683-4F8E-AE91-32E133696E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22326-BBB3-41BA-938F-306FD848174C}"/>
              </a:ext>
            </a:extLst>
          </p:cNvPr>
          <p:cNvSpPr txBox="1"/>
          <p:nvPr/>
        </p:nvSpPr>
        <p:spPr>
          <a:xfrm>
            <a:off x="614326" y="1136363"/>
            <a:ext cx="3983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 условии теперь появится проверка показаний энкодеров за известное время (в данном случае —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секунд).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C524D-C90D-4135-90B8-A175ED79274B}"/>
              </a:ext>
            </a:extLst>
          </p:cNvPr>
          <p:cNvSpPr txBox="1"/>
          <p:nvPr/>
        </p:nvSpPr>
        <p:spPr>
          <a:xfrm>
            <a:off x="439947" y="5186614"/>
            <a:ext cx="11336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Условие: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(sensorA1 &lt;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расст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||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(dt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период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&amp;&amp;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|encoder3|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нормЗнач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5AD07D-EEAB-4763-8CF9-6670852761A5}"/>
              </a:ext>
            </a:extLst>
          </p:cNvPr>
          <p:cNvSpPr txBox="1"/>
          <p:nvPr/>
        </p:nvSpPr>
        <p:spPr>
          <a:xfrm>
            <a:off x="614325" y="2830085"/>
            <a:ext cx="37161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Условия: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buAutoNum type="arabicPeriod"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Близко к объекту 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buAutoNum type="arabicPeriod"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Времени прошло больше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tStop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и значение энкодера меньше желаемого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ens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7181E4-5177-4C97-9116-6C0E2C03E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424" y="1280287"/>
            <a:ext cx="7061661" cy="3783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39BA91-5563-4878-B8B9-D86C16D34FF0}"/>
              </a:ext>
            </a:extLst>
          </p:cNvPr>
          <p:cNvSpPr txBox="1"/>
          <p:nvPr/>
        </p:nvSpPr>
        <p:spPr>
          <a:xfrm>
            <a:off x="2113471" y="5681095"/>
            <a:ext cx="935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(sensorA1 &lt;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||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(dt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tStop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&amp;&amp;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abs(encoder3)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E63C3FCE-B455-4B8A-87C5-3F57989C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825"/>
            <a:ext cx="8802688" cy="611188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3200" dirty="0">
                <a:sym typeface="Trebuchet MS"/>
              </a:rPr>
              <a:t>Путешествие – проверка </a:t>
            </a:r>
            <a:r>
              <a:rPr lang="ru-RU" sz="3200" dirty="0" err="1">
                <a:sym typeface="Trebuchet MS"/>
              </a:rPr>
              <a:t>энкодеров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7178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72A473-3BE2-49B0-B79E-81A71E1F1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D819D-C447-44B2-83A3-77CB15B9A66B}"/>
              </a:ext>
            </a:extLst>
          </p:cNvPr>
          <p:cNvSpPr txBox="1"/>
          <p:nvPr/>
        </p:nvSpPr>
        <p:spPr>
          <a:xfrm>
            <a:off x="687204" y="1389596"/>
            <a:ext cx="1081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Какое действие еще необходимо добавить для корректной работы программы? </a:t>
            </a: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FA0A8BF8-C3F0-4235-A984-0170581B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825"/>
            <a:ext cx="8802688" cy="611188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3200" dirty="0">
                <a:sym typeface="Trebuchet MS"/>
              </a:rPr>
              <a:t>Путешествие – проверка </a:t>
            </a:r>
            <a:r>
              <a:rPr lang="ru-RU" sz="3200" dirty="0" err="1">
                <a:sym typeface="Trebuchet MS"/>
              </a:rPr>
              <a:t>энкодеров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29634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72A473-3BE2-49B0-B79E-81A71E1F1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fld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D819D-C447-44B2-83A3-77CB15B9A66B}"/>
              </a:ext>
            </a:extLst>
          </p:cNvPr>
          <p:cNvSpPr txBox="1"/>
          <p:nvPr/>
        </p:nvSpPr>
        <p:spPr>
          <a:xfrm>
            <a:off x="687204" y="1389596"/>
            <a:ext cx="1081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Какое действие еще необходимо добавить для корректной работы программы?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49BD1-17DF-492D-9A8E-A94AC00EFF87}"/>
              </a:ext>
            </a:extLst>
          </p:cNvPr>
          <p:cNvSpPr txBox="1"/>
          <p:nvPr/>
        </p:nvSpPr>
        <p:spPr>
          <a:xfrm>
            <a:off x="687204" y="2224632"/>
            <a:ext cx="5532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Ответ: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Необходимо сбрасывать время и энкодеры в конце каждого периода.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3B6DB-4A1F-4B47-8E6C-EFACAC4E524B}"/>
              </a:ext>
            </a:extLst>
          </p:cNvPr>
          <p:cNvSpPr txBox="1"/>
          <p:nvPr/>
        </p:nvSpPr>
        <p:spPr>
          <a:xfrm>
            <a:off x="687204" y="3429000"/>
            <a:ext cx="5782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Для сброса времени в переменную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записываем текущее время, после окончания периода.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09A3B5-60AD-43DD-B14C-B3B55BD30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879" y="2112588"/>
            <a:ext cx="4620916" cy="41677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2F313EBC-B2D2-469C-A3EC-DDF443DE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825"/>
            <a:ext cx="8802688" cy="611188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3200" dirty="0">
                <a:sym typeface="Trebuchet MS"/>
              </a:rPr>
              <a:t>Путешествие – проверка </a:t>
            </a:r>
            <a:r>
              <a:rPr lang="ru-RU" sz="3200" dirty="0" err="1">
                <a:sym typeface="Trebuchet MS"/>
              </a:rPr>
              <a:t>энкодеров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42860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72A473-3BE2-49B0-B79E-81A71E1F1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8EFC1-E272-4D32-98FF-8412C05F518C}"/>
              </a:ext>
            </a:extLst>
          </p:cNvPr>
          <p:cNvSpPr txBox="1"/>
          <p:nvPr/>
        </p:nvSpPr>
        <p:spPr>
          <a:xfrm>
            <a:off x="152648" y="1490170"/>
            <a:ext cx="11201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Полный алгоритм  задачи путешествия по комнате с защитой от застреваний по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энкодерам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CDDD5519-6E30-4052-BEDB-CBCA9FF8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ym typeface="Trebuchet MS"/>
              </a:rPr>
              <a:t>Путешествие по комнате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8A59B8-AC53-436A-B87C-943EA6DDE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3044"/>
            <a:ext cx="12192000" cy="3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80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8b6e555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71D973-AF8A-49CC-8755-3E96D0201E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24B54D1-0B13-428C-BCF3-8116DE22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Элементы навигации</a:t>
            </a: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D5313618-8E54-4D83-A73E-5089B78F348E}"/>
              </a:ext>
            </a:extLst>
          </p:cNvPr>
          <p:cNvSpPr/>
          <p:nvPr/>
        </p:nvSpPr>
        <p:spPr>
          <a:xfrm>
            <a:off x="838163" y="1092814"/>
            <a:ext cx="6623686" cy="33842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Частным разделом задач навигации является перемещение в помещениях. В этом случае мобильный робот может перемещаться, измеряя расстояния до стен, предметов, и читая метки, размещенные на разных поверхностях.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A7AA28-4CC0-41D1-B1AB-B469E8DFA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702" y="1072846"/>
            <a:ext cx="3579680" cy="17954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1ADD1F-6789-4788-9BD2-BA596C32C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25" y="3597215"/>
            <a:ext cx="7808918" cy="25964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C86864-31D2-4635-80F7-46423D61A0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586"/>
          <a:stretch/>
        </p:blipFill>
        <p:spPr>
          <a:xfrm>
            <a:off x="8870274" y="3144291"/>
            <a:ext cx="2582723" cy="30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8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71D973-AF8A-49CC-8755-3E96D0201E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24B54D1-0B13-428C-BCF3-8116DE22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Элементы навигации</a:t>
            </a: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D5313618-8E54-4D83-A73E-5089B78F348E}"/>
              </a:ext>
            </a:extLst>
          </p:cNvPr>
          <p:cNvSpPr/>
          <p:nvPr/>
        </p:nvSpPr>
        <p:spPr>
          <a:xfrm>
            <a:off x="838162" y="1222210"/>
            <a:ext cx="10515675" cy="33842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Подзадачи робота: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Локализация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определения себя в пространстве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Построение оптимального пути 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расчёт траектории в реальном времени до ближайшей цели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движением 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достижения цели</a:t>
            </a:r>
          </a:p>
          <a:p>
            <a:pPr marL="342900" indent="-342900">
              <a:buFont typeface="+mj-lt"/>
              <a:buAutoNum type="arabicPeriod"/>
            </a:pP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этом отдельной из целей является </a:t>
            </a:r>
            <a:r>
              <a:rPr lang="ru-RU" sz="3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автономность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3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E99908-0A81-4478-9804-1D093D9C0003}"/>
              </a:ext>
            </a:extLst>
          </p:cNvPr>
          <p:cNvSpPr txBox="1"/>
          <p:nvPr/>
        </p:nvSpPr>
        <p:spPr>
          <a:xfrm>
            <a:off x="480971" y="1235459"/>
            <a:ext cx="65926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8.1.1.</a:t>
            </a: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 Танец в круге.</a:t>
            </a:r>
          </a:p>
          <a:p>
            <a:pPr algn="just"/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Робот находится внутри белого круга с черной границей. Реализовать алгоритм «Танца в круге»: робот должен двигаться прямо до границы круга, а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увидев ее, отъехать и повернуться на месте на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40-60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градусов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повторять действия. При движении в виртуальном мире робот должен оставлять за собой светлую линию, отображающую траекторию.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1B89A4-09A3-4294-9A79-C278EF4071B8}"/>
              </a:ext>
            </a:extLst>
          </p:cNvPr>
          <p:cNvSpPr/>
          <p:nvPr/>
        </p:nvSpPr>
        <p:spPr>
          <a:xfrm>
            <a:off x="480971" y="4419400"/>
            <a:ext cx="6536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Модель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: Робот с одним датчиком освещенности</a:t>
            </a:r>
          </a:p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Поле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: 8.1.1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 descr="J:\TRIK\study\presentations_of_lessons\screen\06\Танец в круге 06_rc2.png">
            <a:extLst>
              <a:ext uri="{FF2B5EF4-FFF2-40B4-BE49-F238E27FC236}">
                <a16:creationId xmlns:a16="http://schemas.microsoft.com/office/drawing/2014/main" id="{A82B8A63-7E21-4F9F-AFE2-1B713F13C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92" y="1365547"/>
            <a:ext cx="4503337" cy="39914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3039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Танец в круге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F0ED2D-1895-4BE4-BBD4-1CEF62B50C6F}"/>
              </a:ext>
            </a:extLst>
          </p:cNvPr>
          <p:cNvSpPr/>
          <p:nvPr/>
        </p:nvSpPr>
        <p:spPr>
          <a:xfrm>
            <a:off x="739731" y="5112692"/>
            <a:ext cx="108278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Калибровка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датчика выполняется для определения граничного условия или желаемого значения (уставки).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1B89A4-09A3-4294-9A79-C278EF4071B8}"/>
              </a:ext>
            </a:extLst>
          </p:cNvPr>
          <p:cNvSpPr/>
          <p:nvPr/>
        </p:nvSpPr>
        <p:spPr>
          <a:xfrm>
            <a:off x="739731" y="1360587"/>
            <a:ext cx="106140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Введите переменную скорости робота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объявите переменную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grey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и добавьте подпрограмму для </a:t>
            </a: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калибровки.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374229-2139-4930-A4E7-955A553F5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593" y="2499360"/>
            <a:ext cx="4607681" cy="24435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318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72A473-3BE2-49B0-B79E-81A71E1F1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38C854-41F1-48FD-B4D3-D298729BC09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ym typeface="Trebuchet MS"/>
              </a:rPr>
              <a:t>Танец в круге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FC5952-EDC6-4AB6-87F6-865A9F9EAAC6}"/>
              </a:ext>
            </a:extLst>
          </p:cNvPr>
          <p:cNvSpPr/>
          <p:nvPr/>
        </p:nvSpPr>
        <p:spPr>
          <a:xfrm>
            <a:off x="739315" y="4503647"/>
            <a:ext cx="95665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Ожидаем нажатия кнопки «Вправо» на контроллере ТРИК, чтобы в это время переставить робота на границу линии круга. Запоминаем «серое» (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grey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значение. Ожидаем нажатие кнопки «Ввод», чтобы вернуть робота в центр круга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B6C36DF-3687-476A-80FE-669CC349B52F}"/>
              </a:ext>
            </a:extLst>
          </p:cNvPr>
          <p:cNvSpPr/>
          <p:nvPr/>
        </p:nvSpPr>
        <p:spPr>
          <a:xfrm>
            <a:off x="739315" y="1217256"/>
            <a:ext cx="7500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Калибровка в этой задаче выглядит следующим образом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D208D6A-C97C-465B-8FCB-A52E7117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876" y="1887950"/>
            <a:ext cx="1881070" cy="25077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983678-7327-4E54-8B6C-155A655D8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25" y="1838853"/>
            <a:ext cx="8188984" cy="24489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168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1C5D03-7683-4F8E-AE91-32E133696E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614075-B9E6-4093-ACCA-4F11A30321C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ym typeface="Trebuchet MS"/>
              </a:rPr>
              <a:t>Танец в круге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2F1806-7E22-4E08-8E41-0D973852F7D9}"/>
              </a:ext>
            </a:extLst>
          </p:cNvPr>
          <p:cNvSpPr/>
          <p:nvPr/>
        </p:nvSpPr>
        <p:spPr>
          <a:xfrm>
            <a:off x="963646" y="5557578"/>
            <a:ext cx="10719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случае, если граница достигнута, выполняется отъезд с разворотом, в противном случае – едем прямо со скоростью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Повторяем проверку условия.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66F0CA-DEFE-4364-B0B3-3AEEA767BB3C}"/>
              </a:ext>
            </a:extLst>
          </p:cNvPr>
          <p:cNvSpPr/>
          <p:nvPr/>
        </p:nvSpPr>
        <p:spPr>
          <a:xfrm>
            <a:off x="750834" y="1050777"/>
            <a:ext cx="10834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Следующим действием в основной программе выполняется проверка на наличие границы круга перед роботом.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DB806D-E358-4024-839F-72FC0D8CFA92}"/>
              </a:ext>
            </a:extLst>
          </p:cNvPr>
          <p:cNvSpPr/>
          <p:nvPr/>
        </p:nvSpPr>
        <p:spPr>
          <a:xfrm>
            <a:off x="7782560" y="4546600"/>
            <a:ext cx="213360" cy="116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22B87-D14E-4F96-89D7-132AA25CB4A2}"/>
              </a:ext>
            </a:extLst>
          </p:cNvPr>
          <p:cNvSpPr txBox="1"/>
          <p:nvPr/>
        </p:nvSpPr>
        <p:spPr>
          <a:xfrm>
            <a:off x="7782560" y="4489604"/>
            <a:ext cx="111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ru-R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0BC64F-4C81-4BB9-B599-042AC2AF5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88" y="1817465"/>
            <a:ext cx="7958237" cy="38270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858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72A473-3BE2-49B0-B79E-81A71E1F1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58D1420-7C1B-4AFF-B245-537905A12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953" y="2207281"/>
            <a:ext cx="8222094" cy="2168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C0F2E5-3A52-4A74-9FB5-E983AA3E5CC1}"/>
              </a:ext>
            </a:extLst>
          </p:cNvPr>
          <p:cNvSpPr/>
          <p:nvPr/>
        </p:nvSpPr>
        <p:spPr>
          <a:xfrm>
            <a:off x="594511" y="4672188"/>
            <a:ext cx="11165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 реальном роботе при движении вперед левый мотор вращается против часовой стрелки, и энкодер считается в положительную сторону, а левый мотор по часовой – энкодер в отрицательную.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148160-1649-4C82-A010-37577BEA8035}"/>
              </a:ext>
            </a:extLst>
          </p:cNvPr>
          <p:cNvSpPr/>
          <p:nvPr/>
        </p:nvSpPr>
        <p:spPr>
          <a:xfrm>
            <a:off x="594511" y="1199470"/>
            <a:ext cx="11002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Отъезд выполняется по энкодерам. Не забывайте сбрасывать энкодеры в начале движения.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A6A80B46-76B7-435D-B20C-6573DCA6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825"/>
            <a:ext cx="8802688" cy="611188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ym typeface="Trebuchet MS"/>
              </a:rPr>
              <a:t>Танец в круге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617918"/>
      </p:ext>
    </p:extLst>
  </p:cSld>
  <p:clrMapOvr>
    <a:masterClrMapping/>
  </p:clrMapOvr>
</p:sld>
</file>

<file path=ppt/theme/theme1.xml><?xml version="1.0" encoding="utf-8"?>
<a:theme xmlns:a="http://schemas.openxmlformats.org/drawingml/2006/main" name="TRIKtheme2019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Ktheme2019" id="{3EE4B165-53EC-4A0A-9C55-72CB4EA76720}" vid="{6A35BB6B-5003-4483-AF5E-6DF0028E6E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33092</TotalTime>
  <Words>1115</Words>
  <Application>Microsoft Office PowerPoint</Application>
  <PresentationFormat>Широкоэкранный</PresentationFormat>
  <Paragraphs>134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Verdana</vt:lpstr>
      <vt:lpstr>TRIKtheme2019</vt:lpstr>
      <vt:lpstr>Элементы навигации Автономность. Таймер.</vt:lpstr>
      <vt:lpstr>Элементы навигации</vt:lpstr>
      <vt:lpstr>Элементы навигации</vt:lpstr>
      <vt:lpstr>Элементы навигации</vt:lpstr>
      <vt:lpstr>Задача</vt:lpstr>
      <vt:lpstr>Танец в круге</vt:lpstr>
      <vt:lpstr>Танец в круге</vt:lpstr>
      <vt:lpstr>Танец в круге</vt:lpstr>
      <vt:lpstr>Танец в круге</vt:lpstr>
      <vt:lpstr>Танец в круге - запуск</vt:lpstr>
      <vt:lpstr>Танец в круге - запуск</vt:lpstr>
      <vt:lpstr>Танец в круге - маркер</vt:lpstr>
      <vt:lpstr>Путешествие по комнате</vt:lpstr>
      <vt:lpstr>Путешествие по комнате</vt:lpstr>
      <vt:lpstr>Путешествие по комнате</vt:lpstr>
      <vt:lpstr>Путешествие по комнате</vt:lpstr>
      <vt:lpstr>Путешествие по комнате</vt:lpstr>
      <vt:lpstr>Путешествие – условие на время</vt:lpstr>
      <vt:lpstr>Путешествие – условие на время</vt:lpstr>
      <vt:lpstr>Путешествие – условие на время</vt:lpstr>
      <vt:lpstr>Путешествие – проверка энкодеров</vt:lpstr>
      <vt:lpstr>Путешествие – проверка энкодеров</vt:lpstr>
      <vt:lpstr>Путешествие – проверка энкодеров</vt:lpstr>
      <vt:lpstr>Путешествие – проверка энкодеров</vt:lpstr>
      <vt:lpstr>Путешествие – проверка энкодеров</vt:lpstr>
      <vt:lpstr>Путешествие – проверка энкодеров</vt:lpstr>
      <vt:lpstr>Путешествие по комнате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Компьютерное зрение</dc:title>
  <dc:creator>Анастасия Мерецкая</dc:creator>
  <cp:lastModifiedBy>Илья</cp:lastModifiedBy>
  <cp:revision>111</cp:revision>
  <dcterms:created xsi:type="dcterms:W3CDTF">2019-09-12T18:22:40Z</dcterms:created>
  <dcterms:modified xsi:type="dcterms:W3CDTF">2020-05-12T22:46:19Z</dcterms:modified>
</cp:coreProperties>
</file>