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h2dFUijRQXgLwxQU4KsSJ7eguc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customschemas.google.com/relationships/presentationmetadata" Target="meta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8" name="Google Shape;238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526b27d7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3526b27d7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526b27d7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3526b27d7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526b27d7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13526b27d7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support@trikset.com" TargetMode="External"/><Relationship Id="rId3" Type="http://schemas.openxmlformats.org/officeDocument/2006/relationships/hyperlink" Target="https://help.trikset.com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hyperlink" Target="https://trikset.com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mailto:support@trikset.com" TargetMode="External"/><Relationship Id="rId3" Type="http://schemas.openxmlformats.org/officeDocument/2006/relationships/hyperlink" Target="https://help.trikset.com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hyperlink" Target="https://trikset.com/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к">
  <p:cSld name="2_Титульны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1971675" y="1646664"/>
            <a:ext cx="8266043" cy="1728000"/>
          </a:xfrm>
          <a:prstGeom prst="roundRect">
            <a:avLst>
              <a:gd fmla="val 16667" name="adj"/>
            </a:avLst>
          </a:prstGeom>
          <a:solidFill>
            <a:srgbClr val="00124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/>
          <p:nvPr>
            <p:ph type="ctrTitle"/>
          </p:nvPr>
        </p:nvSpPr>
        <p:spPr>
          <a:xfrm>
            <a:off x="1963392" y="1539747"/>
            <a:ext cx="8266043" cy="16440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b="1" i="0" sz="4800" u="none" cap="none" strike="noStrik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" name="Google Shape;20;p12"/>
          <p:cNvPicPr preferRelativeResize="0"/>
          <p:nvPr/>
        </p:nvPicPr>
        <p:blipFill rotWithShape="1">
          <a:blip r:embed="rId2">
            <a:alphaModFix/>
          </a:blip>
          <a:srcRect b="11220" l="3016" r="3069" t="11569"/>
          <a:stretch/>
        </p:blipFill>
        <p:spPr>
          <a:xfrm>
            <a:off x="838200" y="480894"/>
            <a:ext cx="2927437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3900" y="3158114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13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fmla="val 16667" name="adj"/>
            </a:avLst>
          </a:prstGeom>
          <a:solidFill>
            <a:srgbClr val="00124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b="1" i="0" sz="3600" u="none" cap="none" strike="noStrik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олько заголовок">
  <p:cSld name="1_Только заголовок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838199" y="360000"/>
            <a:ext cx="8802757" cy="612000"/>
          </a:xfrm>
          <a:prstGeom prst="roundRect">
            <a:avLst>
              <a:gd fmla="val 16667" name="adj"/>
            </a:avLst>
          </a:prstGeom>
          <a:solidFill>
            <a:srgbClr val="00124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" name="Google Shape;30;p14"/>
          <p:cNvSpPr txBox="1"/>
          <p:nvPr/>
        </p:nvSpPr>
        <p:spPr>
          <a:xfrm>
            <a:off x="4076700" y="1614256"/>
            <a:ext cx="7467601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 </a:t>
            </a:r>
            <a:r>
              <a:rPr b="0" i="0" lang="ru-RU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support@trikset.com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 </a:t>
            </a:r>
            <a:r>
              <a:rPr b="0" i="0" lang="ru-RU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help.trikset.com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4"/>
          <p:cNvSpPr txBox="1"/>
          <p:nvPr/>
        </p:nvSpPr>
        <p:spPr>
          <a:xfrm flipH="1">
            <a:off x="838125" y="32264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rPr>
              <a:t>Информация и контакты</a:t>
            </a:r>
            <a:endParaRPr b="1" i="0" sz="3600" u="none" cap="none" strike="noStrike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" name="Google Shape;3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2857817"/>
            <a:ext cx="258127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/>
          <p:nvPr/>
        </p:nvSpPr>
        <p:spPr>
          <a:xfrm>
            <a:off x="6785632" y="2829858"/>
            <a:ext cx="10055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965680" y="1580971"/>
            <a:ext cx="25637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trikset.com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3526b27d73_0_83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5" name="Google Shape;45;g13526b27d73_0_83"/>
          <p:cNvSpPr/>
          <p:nvPr/>
        </p:nvSpPr>
        <p:spPr>
          <a:xfrm>
            <a:off x="838199" y="360000"/>
            <a:ext cx="8802900" cy="612000"/>
          </a:xfrm>
          <a:prstGeom prst="roundRect">
            <a:avLst>
              <a:gd fmla="val 16667" name="adj"/>
            </a:avLst>
          </a:prstGeom>
          <a:solidFill>
            <a:srgbClr val="0012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g13526b27d73_0_83"/>
          <p:cNvSpPr txBox="1"/>
          <p:nvPr>
            <p:ph idx="1" type="body"/>
          </p:nvPr>
        </p:nvSpPr>
        <p:spPr>
          <a:xfrm>
            <a:off x="838199" y="1518249"/>
            <a:ext cx="10515600" cy="46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" name="Google Shape;47;g13526b27d73_0_83"/>
          <p:cNvSpPr txBox="1"/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  <a:defRPr b="1" i="0" sz="3600" u="none" cap="none" strike="noStrik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олько заголовок">
  <p:cSld name="1_Только заголовок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3526b27d73_0_88"/>
          <p:cNvSpPr/>
          <p:nvPr/>
        </p:nvSpPr>
        <p:spPr>
          <a:xfrm>
            <a:off x="838199" y="360000"/>
            <a:ext cx="8802900" cy="612000"/>
          </a:xfrm>
          <a:prstGeom prst="roundRect">
            <a:avLst>
              <a:gd fmla="val 16667" name="adj"/>
            </a:avLst>
          </a:prstGeom>
          <a:solidFill>
            <a:srgbClr val="0012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g13526b27d73_0_88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" name="Google Shape;51;g13526b27d73_0_88"/>
          <p:cNvSpPr txBox="1"/>
          <p:nvPr/>
        </p:nvSpPr>
        <p:spPr>
          <a:xfrm>
            <a:off x="4076700" y="1614256"/>
            <a:ext cx="7467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Поддержка ТРИК: </a:t>
            </a:r>
            <a:r>
              <a:rPr b="0" i="0" lang="ru-RU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support@trikset.com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Справочный центр ТРИК: </a:t>
            </a:r>
            <a:r>
              <a:rPr b="0" i="0" lang="ru-RU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help.trikset.com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13526b27d73_0_88"/>
          <p:cNvSpPr txBox="1"/>
          <p:nvPr/>
        </p:nvSpPr>
        <p:spPr>
          <a:xfrm flipH="1">
            <a:off x="838125" y="322645"/>
            <a:ext cx="880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rPr>
              <a:t>Информация и контакты</a:t>
            </a:r>
            <a:endParaRPr b="1" i="0" sz="3600" u="none" cap="none" strike="noStrike">
              <a:solidFill>
                <a:srgbClr val="99CC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3" name="Google Shape;53;g13526b27d73_0_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307" y="2214584"/>
            <a:ext cx="3592786" cy="359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g13526b27d73_0_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2857817"/>
            <a:ext cx="2581275" cy="4000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13526b27d73_0_88"/>
          <p:cNvSpPr txBox="1"/>
          <p:nvPr/>
        </p:nvSpPr>
        <p:spPr>
          <a:xfrm>
            <a:off x="6785632" y="2829859"/>
            <a:ext cx="100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trikset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13526b27d73_0_88"/>
          <p:cNvSpPr txBox="1"/>
          <p:nvPr/>
        </p:nvSpPr>
        <p:spPr>
          <a:xfrm>
            <a:off x="965680" y="1580971"/>
            <a:ext cx="256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trikset.com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к">
  <p:cSld name="2_Титульный слайд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526b27d73_0_97"/>
          <p:cNvSpPr/>
          <p:nvPr/>
        </p:nvSpPr>
        <p:spPr>
          <a:xfrm>
            <a:off x="1971675" y="1646664"/>
            <a:ext cx="8265900" cy="1728000"/>
          </a:xfrm>
          <a:prstGeom prst="roundRect">
            <a:avLst>
              <a:gd fmla="val 16667" name="adj"/>
            </a:avLst>
          </a:prstGeom>
          <a:solidFill>
            <a:srgbClr val="00124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13526b27d73_0_97"/>
          <p:cNvSpPr txBox="1"/>
          <p:nvPr>
            <p:ph type="ctrTitle"/>
          </p:nvPr>
        </p:nvSpPr>
        <p:spPr>
          <a:xfrm>
            <a:off x="1963392" y="1539747"/>
            <a:ext cx="82659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  <a:defRPr b="1" i="0" sz="4800" u="none" cap="none" strike="noStrik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g13526b27d73_0_97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1" name="Google Shape;61;g13526b27d73_0_97"/>
          <p:cNvPicPr preferRelativeResize="0"/>
          <p:nvPr/>
        </p:nvPicPr>
        <p:blipFill rotWithShape="1">
          <a:blip r:embed="rId2">
            <a:alphaModFix/>
          </a:blip>
          <a:srcRect b="11226" l="3014" r="3071" t="11565"/>
          <a:stretch/>
        </p:blipFill>
        <p:spPr>
          <a:xfrm>
            <a:off x="838200" y="480895"/>
            <a:ext cx="2927439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13526b27d73_0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3900" y="3158115"/>
            <a:ext cx="3124198" cy="3124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hyperlink" Target="http://creativecommons.org/licenses/by-nc-sa/3.0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://creativecommons.org/licenses/by-nc-sa/3.0" TargetMode="External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idx="1" type="body"/>
          </p:nvPr>
        </p:nvSpPr>
        <p:spPr>
          <a:xfrm>
            <a:off x="838199" y="1518249"/>
            <a:ext cx="10515600" cy="464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" name="Google Shape;12;p11"/>
          <p:cNvPicPr preferRelativeResize="0"/>
          <p:nvPr/>
        </p:nvPicPr>
        <p:blipFill rotWithShape="1">
          <a:blip r:embed="rId1">
            <a:alphaModFix/>
          </a:blip>
          <a:srcRect b="36954" l="6972" r="7355" t="36957"/>
          <a:stretch/>
        </p:blipFill>
        <p:spPr>
          <a:xfrm>
            <a:off x="9945279" y="396000"/>
            <a:ext cx="1782001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1581150" y="6314626"/>
            <a:ext cx="24288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b="0" i="0" lang="ru-RU" sz="1200" u="sng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BY-NC-SA</a:t>
            </a:r>
            <a:endParaRPr b="0" i="0" sz="1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1"/>
          <p:cNvSpPr txBox="1"/>
          <p:nvPr/>
        </p:nvSpPr>
        <p:spPr>
          <a:xfrm>
            <a:off x="4162425" y="6314626"/>
            <a:ext cx="39147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«КиберТех»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2019</a:t>
            </a:r>
            <a:endParaRPr b="0" i="0" sz="1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675" y="6434126"/>
            <a:ext cx="739617" cy="2587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3526b27d73_0_76"/>
          <p:cNvSpPr txBox="1"/>
          <p:nvPr>
            <p:ph idx="1" type="body"/>
          </p:nvPr>
        </p:nvSpPr>
        <p:spPr>
          <a:xfrm>
            <a:off x="838199" y="1518249"/>
            <a:ext cx="10515600" cy="46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g13526b27d73_0_76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9" name="Google Shape;39;g13526b27d73_0_76"/>
          <p:cNvPicPr preferRelativeResize="0"/>
          <p:nvPr/>
        </p:nvPicPr>
        <p:blipFill rotWithShape="1">
          <a:blip r:embed="rId1">
            <a:alphaModFix/>
          </a:blip>
          <a:srcRect b="36950" l="6973" r="7350" t="36958"/>
          <a:stretch/>
        </p:blipFill>
        <p:spPr>
          <a:xfrm>
            <a:off x="9945279" y="396000"/>
            <a:ext cx="1782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13526b27d73_0_76"/>
          <p:cNvSpPr txBox="1"/>
          <p:nvPr/>
        </p:nvSpPr>
        <p:spPr>
          <a:xfrm>
            <a:off x="1581151" y="6314627"/>
            <a:ext cx="242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Распространяется по лицензии </a:t>
            </a:r>
            <a:r>
              <a:rPr b="0" i="0" lang="ru-RU" sz="1200" u="sng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BY-NC-SA</a:t>
            </a:r>
            <a:endParaRPr b="0" i="0" sz="1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13526b27d73_0_76"/>
          <p:cNvSpPr txBox="1"/>
          <p:nvPr/>
        </p:nvSpPr>
        <p:spPr>
          <a:xfrm>
            <a:off x="4162425" y="6314627"/>
            <a:ext cx="391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ООО «КиберТех»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Санкт-Петербург, 2020</a:t>
            </a:r>
            <a:endParaRPr b="0" i="0" sz="1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g13526b27d73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675" y="6434125"/>
            <a:ext cx="739617" cy="2587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  <p:sldLayoutId id="2147483654" r:id="rId5"/>
    <p:sldLayoutId id="2147483655" r:id="rId6"/>
    <p:sldLayoutId id="2147483656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3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3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34.png"/><Relationship Id="rId6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>
            <p:ph type="ctrTitle"/>
          </p:nvPr>
        </p:nvSpPr>
        <p:spPr>
          <a:xfrm>
            <a:off x="1891957" y="1673526"/>
            <a:ext cx="8266043" cy="1613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6000"/>
              <a:buFont typeface="Verdana"/>
              <a:buNone/>
            </a:pPr>
            <a:r>
              <a:rPr lang="ru-RU" sz="5400">
                <a:latin typeface="Verdana"/>
                <a:ea typeface="Verdana"/>
                <a:cs typeface="Verdana"/>
                <a:sym typeface="Verdana"/>
              </a:rPr>
              <a:t>Взаимодействие роботов</a:t>
            </a:r>
            <a:endParaRPr/>
          </a:p>
        </p:txBody>
      </p:sp>
      <p:sp>
        <p:nvSpPr>
          <p:cNvPr id="69" name="Google Shape;69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9" name="Google Shape;159;p18"/>
          <p:cNvSpPr txBox="1"/>
          <p:nvPr>
            <p:ph type="title"/>
          </p:nvPr>
        </p:nvSpPr>
        <p:spPr>
          <a:xfrm>
            <a:off x="838125" y="365951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 sz="4000">
                <a:latin typeface="Verdana"/>
                <a:ea typeface="Verdana"/>
                <a:cs typeface="Verdana"/>
                <a:sym typeface="Verdana"/>
              </a:rPr>
              <a:t>Настройка бортномера</a:t>
            </a:r>
            <a:endParaRPr sz="4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241540" y="1046397"/>
            <a:ext cx="5985331" cy="486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Второй способ.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Через веб-конфигураторы роботов.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2120" y="1601399"/>
            <a:ext cx="6993713" cy="46527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18"/>
          <p:cNvSpPr/>
          <p:nvPr/>
        </p:nvSpPr>
        <p:spPr>
          <a:xfrm>
            <a:off x="241540" y="1572971"/>
            <a:ext cx="4218318" cy="2903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панели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роботов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укажите уникальный бортномер для текущего объединения устройств и IP-адрес одного из роботов. Обычно это IP-адрес робота, к которому подключаются все остальные.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Нажмите кнопку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Сохранить</a:t>
            </a:r>
            <a:endParaRPr/>
          </a:p>
        </p:txBody>
      </p:sp>
      <p:grpSp>
        <p:nvGrpSpPr>
          <p:cNvPr id="163" name="Google Shape;163;p18"/>
          <p:cNvGrpSpPr/>
          <p:nvPr/>
        </p:nvGrpSpPr>
        <p:grpSpPr>
          <a:xfrm>
            <a:off x="241541" y="5149970"/>
            <a:ext cx="4002656" cy="1104180"/>
            <a:chOff x="94002" y="509829"/>
            <a:chExt cx="5579013" cy="1224856"/>
          </a:xfrm>
        </p:grpSpPr>
        <p:sp>
          <p:nvSpPr>
            <p:cNvPr id="164" name="Google Shape;164;p18"/>
            <p:cNvSpPr/>
            <p:nvPr/>
          </p:nvSpPr>
          <p:spPr>
            <a:xfrm>
              <a:off x="94002" y="509829"/>
              <a:ext cx="5579013" cy="112109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8"/>
            <p:cNvSpPr txBox="1"/>
            <p:nvPr/>
          </p:nvSpPr>
          <p:spPr>
            <a:xfrm>
              <a:off x="188005" y="723725"/>
              <a:ext cx="5391007" cy="1010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Проверить подключение можно в меню </a:t>
              </a:r>
              <a:r>
                <a:rPr b="1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Взаимодействие</a:t>
              </a:r>
              <a:r>
                <a:rPr b="0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на контроллере ТРИК.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1" name="Google Shape;171;p4"/>
          <p:cNvSpPr txBox="1"/>
          <p:nvPr>
            <p:ph type="title"/>
          </p:nvPr>
        </p:nvSpPr>
        <p:spPr>
          <a:xfrm>
            <a:off x="838124" y="342465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 sz="4000">
                <a:latin typeface="Verdana"/>
                <a:ea typeface="Verdana"/>
                <a:cs typeface="Verdana"/>
                <a:sym typeface="Verdana"/>
              </a:rPr>
              <a:t>Блоки для взаимодействия</a:t>
            </a:r>
            <a:endParaRPr/>
          </a:p>
        </p:txBody>
      </p:sp>
      <p:sp>
        <p:nvSpPr>
          <p:cNvPr id="172" name="Google Shape;172;p4"/>
          <p:cNvSpPr txBox="1"/>
          <p:nvPr>
            <p:ph idx="1" type="body"/>
          </p:nvPr>
        </p:nvSpPr>
        <p:spPr>
          <a:xfrm>
            <a:off x="838124" y="1345239"/>
            <a:ext cx="9729233" cy="500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TRIK Studio для работы с сообщениями доступны следующие блоки: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25" y="2377379"/>
            <a:ext cx="693475" cy="6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124" y="4504034"/>
            <a:ext cx="693475" cy="66505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"/>
          <p:cNvSpPr txBox="1"/>
          <p:nvPr/>
        </p:nvSpPr>
        <p:spPr>
          <a:xfrm>
            <a:off x="1986524" y="4323595"/>
            <a:ext cx="9367275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Отправляет сообщение роботу по указанному борт номеру.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Робот должен быть в той же сети, что и робот, отправляющий сообщение. Если роботов с данным бортовым номером в сети несколько, сообщение получат все.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1986525" y="1967648"/>
            <a:ext cx="9367274" cy="1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Ждать получения сообщения через систему почтовых ящиков. Когда сообщение будет получено, оно будет помещено в указанную в параметре блока переменную.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Свойство «Дождаться сообщения» позволяет указать, что делать, если очередь сообщений пуста: дождаться прихода нового сообщения или продолжить работу, положив в переменную пустую строку.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2" name="Google Shape;182;p5"/>
          <p:cNvSpPr txBox="1"/>
          <p:nvPr>
            <p:ph type="title"/>
          </p:nvPr>
        </p:nvSpPr>
        <p:spPr>
          <a:xfrm>
            <a:off x="838125" y="359139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 sz="4000">
                <a:latin typeface="Verdana"/>
                <a:ea typeface="Verdana"/>
                <a:cs typeface="Verdana"/>
                <a:sym typeface="Verdana"/>
              </a:rPr>
              <a:t>Задача</a:t>
            </a:r>
            <a:endParaRPr sz="4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5"/>
          <p:cNvSpPr txBox="1"/>
          <p:nvPr>
            <p:ph idx="1" type="body"/>
          </p:nvPr>
        </p:nvSpPr>
        <p:spPr>
          <a:xfrm>
            <a:off x="838125" y="1265502"/>
            <a:ext cx="11023196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Написать алгоритм передачи сообщения с одного робота на другого. </a:t>
            </a: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838125" y="2098180"/>
            <a:ext cx="10511252" cy="2369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решения задачи необходимо:</a:t>
            </a:r>
            <a:endParaRPr/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Montserrat"/>
              <a:buAutoNum type="arabicPeriod"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Подключить роботов в единую сеть;</a:t>
            </a:r>
            <a:endParaRPr/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Montserrat"/>
              <a:buAutoNum type="arabicPeriod"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Написать алгоритм передачи сообщения на исходном роботе;</a:t>
            </a:r>
            <a:endParaRPr/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Montserrat"/>
              <a:buAutoNum type="arabicPeriod"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Написать алгоритм приема сообщения на принимающем роботе.</a:t>
            </a:r>
            <a:endParaRPr/>
          </a:p>
        </p:txBody>
      </p:sp>
      <p:sp>
        <p:nvSpPr>
          <p:cNvPr id="185" name="Google Shape;185;p5"/>
          <p:cNvSpPr/>
          <p:nvPr/>
        </p:nvSpPr>
        <p:spPr>
          <a:xfrm>
            <a:off x="2772600" y="4439598"/>
            <a:ext cx="1812900" cy="934200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2959650" y="4518348"/>
            <a:ext cx="14388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Робот 1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5"/>
          <p:cNvCxnSpPr>
            <a:stCxn id="185" idx="3"/>
          </p:cNvCxnSpPr>
          <p:nvPr/>
        </p:nvCxnSpPr>
        <p:spPr>
          <a:xfrm>
            <a:off x="4585500" y="4906698"/>
            <a:ext cx="2212200" cy="651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5"/>
          <p:cNvSpPr/>
          <p:nvPr/>
        </p:nvSpPr>
        <p:spPr>
          <a:xfrm>
            <a:off x="6797700" y="5099148"/>
            <a:ext cx="1812900" cy="934200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6984750" y="5177898"/>
            <a:ext cx="14388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ru-RU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Робот 2</a:t>
            </a:r>
            <a:endParaRPr b="0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5" name="Google Shape;195;p6"/>
          <p:cNvSpPr txBox="1"/>
          <p:nvPr>
            <p:ph type="title"/>
          </p:nvPr>
        </p:nvSpPr>
        <p:spPr>
          <a:xfrm>
            <a:off x="838125" y="363348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>
                <a:latin typeface="Verdana"/>
                <a:ea typeface="Verdana"/>
                <a:cs typeface="Verdana"/>
                <a:sym typeface="Verdana"/>
              </a:rPr>
              <a:t>Алгоритм передачи сообщения</a:t>
            </a:r>
            <a:endParaRPr/>
          </a:p>
        </p:txBody>
      </p:sp>
      <p:sp>
        <p:nvSpPr>
          <p:cNvPr id="196" name="Google Shape;196;p6"/>
          <p:cNvSpPr txBox="1"/>
          <p:nvPr/>
        </p:nvSpPr>
        <p:spPr>
          <a:xfrm>
            <a:off x="838125" y="1326798"/>
            <a:ext cx="10773867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После подключения роботов в единую сеть, перейдем к алгоритму передачи сообщения:</a:t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25" y="2605635"/>
            <a:ext cx="9809134" cy="282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3" name="Google Shape;203;p7"/>
          <p:cNvSpPr txBox="1"/>
          <p:nvPr>
            <p:ph type="title"/>
          </p:nvPr>
        </p:nvSpPr>
        <p:spPr>
          <a:xfrm>
            <a:off x="838125" y="361294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 sz="4000">
                <a:latin typeface="Verdana"/>
                <a:ea typeface="Verdana"/>
                <a:cs typeface="Verdana"/>
                <a:sym typeface="Verdana"/>
              </a:rPr>
              <a:t>Алгоритм приема сообщения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838125" y="1463621"/>
            <a:ext cx="10353628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987" y="1377272"/>
            <a:ext cx="10894173" cy="4716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7"/>
          <p:cNvGrpSpPr/>
          <p:nvPr/>
        </p:nvGrpSpPr>
        <p:grpSpPr>
          <a:xfrm>
            <a:off x="6389840" y="4808089"/>
            <a:ext cx="5167173" cy="1417121"/>
            <a:chOff x="94002" y="192095"/>
            <a:chExt cx="5579013" cy="1438825"/>
          </a:xfrm>
        </p:grpSpPr>
        <p:sp>
          <p:nvSpPr>
            <p:cNvPr id="207" name="Google Shape;207;p7"/>
            <p:cNvSpPr/>
            <p:nvPr/>
          </p:nvSpPr>
          <p:spPr>
            <a:xfrm>
              <a:off x="94002" y="192095"/>
              <a:ext cx="5579013" cy="143882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282009" y="602626"/>
              <a:ext cx="5391006" cy="915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Обратите внимание, что если сообщение не дойдет, программа зависнет, поэтому необходимо получать и проверять переменную mes в цикле.</a:t>
              </a:r>
              <a:endParaRPr i="1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4" name="Google Shape;214;p8"/>
          <p:cNvSpPr txBox="1"/>
          <p:nvPr>
            <p:ph type="title"/>
          </p:nvPr>
        </p:nvSpPr>
        <p:spPr>
          <a:xfrm>
            <a:off x="838124" y="365348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>
                <a:latin typeface="Verdana"/>
                <a:ea typeface="Verdana"/>
                <a:cs typeface="Verdana"/>
                <a:sym typeface="Verdana"/>
              </a:rPr>
              <a:t>Задача повышенной сложности</a:t>
            </a:r>
            <a:endParaRPr/>
          </a:p>
        </p:txBody>
      </p:sp>
      <p:sp>
        <p:nvSpPr>
          <p:cNvPr id="215" name="Google Shape;215;p8"/>
          <p:cNvSpPr txBox="1"/>
          <p:nvPr>
            <p:ph idx="1" type="body"/>
          </p:nvPr>
        </p:nvSpPr>
        <p:spPr>
          <a:xfrm>
            <a:off x="838124" y="1239163"/>
            <a:ext cx="10515675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2400">
                <a:solidFill>
                  <a:srgbClr val="000000"/>
                </a:solidFill>
              </a:rPr>
              <a:t>Передайте сообщение «5» с первого робота на второй. Второй робот должен прибавить единицу и передать полученное значение третьему роботу.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838124" y="2211306"/>
            <a:ext cx="10515675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Решение: </a:t>
            </a:r>
            <a:r>
              <a:rPr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алгоритм отправки сообщения с первого робота никак не изменится.</a:t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8300" y="3083828"/>
            <a:ext cx="9401175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223" name="Google Shape;223;p9"/>
          <p:cNvGrpSpPr/>
          <p:nvPr/>
        </p:nvGrpSpPr>
        <p:grpSpPr>
          <a:xfrm>
            <a:off x="6425350" y="4873659"/>
            <a:ext cx="5167173" cy="1417121"/>
            <a:chOff x="94002" y="192095"/>
            <a:chExt cx="5579013" cy="1438825"/>
          </a:xfrm>
        </p:grpSpPr>
        <p:sp>
          <p:nvSpPr>
            <p:cNvPr id="224" name="Google Shape;224;p9"/>
            <p:cNvSpPr/>
            <p:nvPr/>
          </p:nvSpPr>
          <p:spPr>
            <a:xfrm>
              <a:off x="94002" y="192095"/>
              <a:ext cx="5579013" cy="143882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282009" y="602626"/>
              <a:ext cx="5391006" cy="915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Обратите внимание, что в свойствах блока «Напечатать текст» необходимо поставить галочку «Вычислять».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6" name="Google Shape;2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25" y="1628700"/>
            <a:ext cx="11630875" cy="29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"/>
          <p:cNvSpPr txBox="1"/>
          <p:nvPr/>
        </p:nvSpPr>
        <p:spPr>
          <a:xfrm>
            <a:off x="846751" y="372077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b="1" i="0" lang="ru-RU" sz="3600" u="none" cap="none" strike="noStrike">
                <a:solidFill>
                  <a:srgbClr val="99CC00"/>
                </a:solidFill>
                <a:latin typeface="Verdana"/>
                <a:ea typeface="Verdana"/>
                <a:cs typeface="Verdana"/>
                <a:sym typeface="Verdana"/>
              </a:rPr>
              <a:t>Задача повышенной сложности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3" name="Google Shape;233;p10"/>
          <p:cNvSpPr txBox="1"/>
          <p:nvPr>
            <p:ph type="title"/>
          </p:nvPr>
        </p:nvSpPr>
        <p:spPr>
          <a:xfrm>
            <a:off x="838125" y="32088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 sz="4000">
                <a:latin typeface="Verdana"/>
                <a:ea typeface="Verdana"/>
                <a:cs typeface="Verdana"/>
                <a:sym typeface="Verdana"/>
              </a:rPr>
              <a:t>Транспортная колонна</a:t>
            </a:r>
            <a:endParaRPr/>
          </a:p>
        </p:txBody>
      </p:sp>
      <p:sp>
        <p:nvSpPr>
          <p:cNvPr id="234" name="Google Shape;234;p10"/>
          <p:cNvSpPr txBox="1"/>
          <p:nvPr>
            <p:ph idx="1" type="body"/>
          </p:nvPr>
        </p:nvSpPr>
        <p:spPr>
          <a:xfrm>
            <a:off x="838125" y="1364122"/>
            <a:ext cx="10515675" cy="4129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2000">
                <a:solidFill>
                  <a:srgbClr val="000000"/>
                </a:solidFill>
              </a:rPr>
              <a:t>Задача для самостоятельного решения: </a:t>
            </a:r>
            <a:br>
              <a:rPr b="1" lang="ru-RU" sz="2000">
                <a:solidFill>
                  <a:srgbClr val="000000"/>
                </a:solidFill>
              </a:rPr>
            </a:br>
            <a:r>
              <a:rPr lang="ru-RU" sz="2000">
                <a:solidFill>
                  <a:srgbClr val="000000"/>
                </a:solidFill>
              </a:rPr>
              <a:t>Реализуйте алгоритмы взаимодействия трех роботов. Изначально роботы стоят в колонне друг за другом на одинаковом расстоянии (20 см). На первом роботе закреплен дальномер, направленный вперед. Роботы начинают одновременно движение с одинаковой скоростью. В случае, если ведущий робот обнаруживает перед собой препятствие:</a:t>
            </a:r>
            <a:br>
              <a:rPr lang="ru-RU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arenR"/>
            </a:pPr>
            <a:r>
              <a:rPr lang="ru-RU" sz="2000">
                <a:solidFill>
                  <a:srgbClr val="000000"/>
                </a:solidFill>
              </a:rPr>
              <a:t>Ведущий робот посылает сообщения двум другим роботам, что необходимо остановиться или замедлиться.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arenR"/>
            </a:pPr>
            <a:r>
              <a:rPr lang="ru-RU" sz="2000">
                <a:solidFill>
                  <a:srgbClr val="000000"/>
                </a:solidFill>
              </a:rPr>
              <a:t>Меняет свою траекторию (поворачивает).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arenR"/>
            </a:pPr>
            <a:r>
              <a:rPr lang="ru-RU" sz="2000">
                <a:solidFill>
                  <a:srgbClr val="000000"/>
                </a:solidFill>
              </a:rPr>
              <a:t>Сообщает двум другим роботам угол поворота и продолжает движение.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arenR"/>
            </a:pPr>
            <a:r>
              <a:rPr lang="ru-RU" sz="2000">
                <a:solidFill>
                  <a:srgbClr val="000000"/>
                </a:solidFill>
              </a:rPr>
              <a:t>Два робота должны получить сообщения и изменить траекторию в той точке, где это сделал ведущий робот, чтобы не разрывать колонну.</a:t>
            </a:r>
            <a:endParaRPr/>
          </a:p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ru-RU" sz="1500">
                <a:solidFill>
                  <a:srgbClr val="000000"/>
                </a:solidFill>
              </a:rPr>
            </a:b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5" name="Google Shape;75;p2"/>
          <p:cNvSpPr txBox="1"/>
          <p:nvPr>
            <p:ph type="title"/>
          </p:nvPr>
        </p:nvSpPr>
        <p:spPr>
          <a:xfrm>
            <a:off x="838125" y="30275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 sz="4400">
                <a:latin typeface="Verdana"/>
                <a:ea typeface="Verdana"/>
                <a:cs typeface="Verdana"/>
                <a:sym typeface="Verdana"/>
              </a:rPr>
              <a:t>Взаимодействие роботов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838125" y="1271271"/>
            <a:ext cx="10515674" cy="19118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можешь дать взаимодействие роботов?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Увеличения радиуса выполнения задачи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Расширение функциональности</a:t>
            </a:r>
            <a:endParaRPr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Большая вероятность исполнение заданной задачи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8120" y="3243534"/>
            <a:ext cx="3459679" cy="247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125" y="3243533"/>
            <a:ext cx="6791479" cy="247757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/>
          <p:nvPr/>
        </p:nvSpPr>
        <p:spPr>
          <a:xfrm>
            <a:off x="2356374" y="5721111"/>
            <a:ext cx="3561347" cy="425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3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мобильная охранная система</a:t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8054952" y="5721110"/>
            <a:ext cx="3561347" cy="425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33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твиттер футбол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type="title"/>
          </p:nvPr>
        </p:nvSpPr>
        <p:spPr>
          <a:xfrm>
            <a:off x="838125" y="294126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 sz="4400">
                <a:latin typeface="Verdana"/>
                <a:ea typeface="Verdana"/>
                <a:cs typeface="Verdana"/>
                <a:sym typeface="Verdana"/>
              </a:rPr>
              <a:t>Группа роботов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509008" y="1337671"/>
            <a:ext cx="5289332" cy="2294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 группой роботов можно понимать группу мобильных объектов, координирующих свои действия для  достижения общей цели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5064" y="1329098"/>
            <a:ext cx="5739670" cy="4864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5"/>
          <p:cNvGrpSpPr/>
          <p:nvPr/>
        </p:nvGrpSpPr>
        <p:grpSpPr>
          <a:xfrm>
            <a:off x="631167" y="4527096"/>
            <a:ext cx="5167173" cy="1417121"/>
            <a:chOff x="94002" y="192095"/>
            <a:chExt cx="5579013" cy="1438825"/>
          </a:xfrm>
        </p:grpSpPr>
        <p:sp>
          <p:nvSpPr>
            <p:cNvPr id="90" name="Google Shape;90;p15"/>
            <p:cNvSpPr/>
            <p:nvPr/>
          </p:nvSpPr>
          <p:spPr>
            <a:xfrm>
              <a:off x="94002" y="192095"/>
              <a:ext cx="5579013" cy="143882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282009" y="602626"/>
              <a:ext cx="5391006" cy="915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 соревнованиях Robocup содержится большое количество задач группового взаимодействия.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3526b27d73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8064" y="2015471"/>
            <a:ext cx="2711324" cy="387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3526b27d73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2257" y="3848025"/>
            <a:ext cx="7116988" cy="20444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3526b27d73_0_52"/>
          <p:cNvSpPr/>
          <p:nvPr/>
        </p:nvSpPr>
        <p:spPr>
          <a:xfrm>
            <a:off x="1075692" y="1937548"/>
            <a:ext cx="7010100" cy="1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-20320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Спортивные соревнования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Инструмент исследования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Образовательный инструмент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13526b27d73_0_52"/>
          <p:cNvSpPr txBox="1"/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/>
              <a:t>Что такое робофутбол?</a:t>
            </a:r>
            <a:endParaRPr/>
          </a:p>
        </p:txBody>
      </p:sp>
      <p:sp>
        <p:nvSpPr>
          <p:cNvPr id="100" name="Google Shape;100;g13526b27d73_0_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526b27d73_0_59"/>
          <p:cNvSpPr/>
          <p:nvPr/>
        </p:nvSpPr>
        <p:spPr>
          <a:xfrm>
            <a:off x="820420" y="2129367"/>
            <a:ext cx="6101100" cy="3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500" u="none" cap="none" strike="noStrike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Международные организации: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ru-RU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Robot Soccer World Cup (RoboCup 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ru-RU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Federation oh Internetional Robot-soccer Association </a:t>
            </a:r>
            <a:r>
              <a:rPr b="0" i="0" lang="ru-RU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(FIRA)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500" u="none" cap="none" strike="noStrike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Юношеские международные организации: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ru-RU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First LEGO League (</a:t>
            </a:r>
            <a:r>
              <a:rPr b="1" i="0" lang="ru-RU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FLL</a:t>
            </a:r>
            <a:r>
              <a:rPr b="0" i="0" lang="ru-RU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ru-RU" sz="2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RoboCup Junior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13526b27d73_0_59"/>
          <p:cNvSpPr txBox="1"/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/>
              <a:t>Что такое робофутбол?</a:t>
            </a:r>
            <a:endParaRPr/>
          </a:p>
        </p:txBody>
      </p:sp>
      <p:pic>
        <p:nvPicPr>
          <p:cNvPr id="107" name="Google Shape;107;g13526b27d73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3960" y="1363133"/>
            <a:ext cx="2720340" cy="157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3526b27d73_0_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1760" y="3070013"/>
            <a:ext cx="2984500" cy="141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3526b27d73_0_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05700" y="4650740"/>
            <a:ext cx="3032759" cy="1744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3526b27d73_0_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526b27d73_0_67"/>
          <p:cNvSpPr/>
          <p:nvPr/>
        </p:nvSpPr>
        <p:spPr>
          <a:xfrm>
            <a:off x="537211" y="4553100"/>
            <a:ext cx="36753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Professor Alan Mackworth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(University of British Columbia, Canada)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“On Seeing Robots” VI-92, 1992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13526b27d73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25" y="1520865"/>
            <a:ext cx="2970720" cy="262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3526b27d73_0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86236" y="2091533"/>
            <a:ext cx="2549173" cy="306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3526b27d73_0_67"/>
          <p:cNvSpPr/>
          <p:nvPr/>
        </p:nvSpPr>
        <p:spPr>
          <a:xfrm>
            <a:off x="4133117" y="2228116"/>
            <a:ext cx="4647300" cy="1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Pre-RoboCup-96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Conference on Intelligence Robotics and Systems (IROS-96), Osaka, 1996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3526b27d73_0_67"/>
          <p:cNvSpPr/>
          <p:nvPr/>
        </p:nvSpPr>
        <p:spPr>
          <a:xfrm>
            <a:off x="4211917" y="4049448"/>
            <a:ext cx="4570800" cy="1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 RoboCup games 1997 Over 40 teams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 5,000 spectators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3526b27d73_0_67"/>
          <p:cNvSpPr txBox="1"/>
          <p:nvPr>
            <p:ph type="title"/>
          </p:nvPr>
        </p:nvSpPr>
        <p:spPr>
          <a:xfrm>
            <a:off x="838125" y="37709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 sz="3200"/>
              <a:t>RoboCup - Robot Soccer World Cup</a:t>
            </a:r>
            <a:br>
              <a:rPr lang="ru-RU" sz="3200"/>
            </a:br>
            <a:endParaRPr sz="3200"/>
          </a:p>
        </p:txBody>
      </p:sp>
      <p:sp>
        <p:nvSpPr>
          <p:cNvPr id="121" name="Google Shape;121;g13526b27d73_0_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>
            <a:off x="838125" y="328632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 sz="4400">
                <a:latin typeface="Verdana"/>
                <a:ea typeface="Verdana"/>
                <a:cs typeface="Verdana"/>
                <a:sym typeface="Verdana"/>
              </a:rPr>
              <a:t>Подключение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838125" y="1106564"/>
            <a:ext cx="10515674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настройки взаимодействия необходимо подключить роботов в одну сеть. Существует 2 способа: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838125" y="2194145"/>
            <a:ext cx="4935184" cy="916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3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Подключение к одной сети всех роботов.</a:t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6269649" y="2194145"/>
            <a:ext cx="5009705" cy="1341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3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Раздать Wi-Fi точку доступа с одного робота и подключить остальных к первому.</a:t>
            </a:r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794" y="3586580"/>
            <a:ext cx="4709486" cy="2358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61" y="3586580"/>
            <a:ext cx="4709487" cy="235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8" name="Google Shape;138;p3"/>
          <p:cNvSpPr txBox="1"/>
          <p:nvPr>
            <p:ph type="title"/>
          </p:nvPr>
        </p:nvSpPr>
        <p:spPr>
          <a:xfrm>
            <a:off x="838125" y="365951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 sz="4000">
                <a:latin typeface="Verdana"/>
                <a:ea typeface="Verdana"/>
                <a:cs typeface="Verdana"/>
                <a:sym typeface="Verdana"/>
              </a:rPr>
              <a:t>Настройка бортномера</a:t>
            </a:r>
            <a:endParaRPr sz="4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838162" y="1100705"/>
            <a:ext cx="10515675" cy="22032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корректного взаимодействия необходимо задать каждому роботу бортномер. </a:t>
            </a:r>
            <a:b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Первый способ.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Через меню роботов.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этого: в меню робота перейдем в «Настройки» — «Сеть и подключение» — «Взаимодействие» — Настройте номера роботов. Клавишами на контроллере настройте нужный бортномер и «IP ведущего» (последние два числа). Например «IP ведущего» — 192.168.77.1 , нужные числа 77 и 1.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0097" y="3429000"/>
            <a:ext cx="1835438" cy="24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7935" y="3429000"/>
            <a:ext cx="1835437" cy="24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5772" y="3429000"/>
            <a:ext cx="1835438" cy="24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83622" y="3429004"/>
            <a:ext cx="1835425" cy="2447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9" name="Google Shape;149;p17"/>
          <p:cNvSpPr txBox="1"/>
          <p:nvPr>
            <p:ph type="title"/>
          </p:nvPr>
        </p:nvSpPr>
        <p:spPr>
          <a:xfrm>
            <a:off x="838125" y="365951"/>
            <a:ext cx="88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ts val="3600"/>
              <a:buFont typeface="Verdana"/>
              <a:buNone/>
            </a:pPr>
            <a:r>
              <a:rPr lang="ru-RU" sz="4000">
                <a:latin typeface="Verdana"/>
                <a:ea typeface="Verdana"/>
                <a:cs typeface="Verdana"/>
                <a:sym typeface="Verdana"/>
              </a:rPr>
              <a:t>Настройка бортномера</a:t>
            </a:r>
            <a:endParaRPr sz="4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838125" y="1090177"/>
            <a:ext cx="10515675" cy="1083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Подтверждением подключения будет служить иконка с конвертиком в правом верхнем углу дисплея контроллера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6798" y="1655198"/>
            <a:ext cx="364742" cy="36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0848" y="2138941"/>
            <a:ext cx="6806349" cy="406349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838125" y="2173857"/>
            <a:ext cx="3768381" cy="4028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Здесь приведены скриншоты двух контроллеров, которые соединены между собой.</a:t>
            </a:r>
            <a:b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Ведущим выбран контроллер, IP-адрес которого оканчивается на «000.105»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IKtheme2019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2019-09-05T11:13:48Z</dcterms:created>
  <dc:creator>Анастасия Мерецкая</dc:creator>
</cp:coreProperties>
</file>