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9" r:id="rId3"/>
    <p:sldId id="267" r:id="rId4"/>
    <p:sldId id="268" r:id="rId5"/>
    <p:sldId id="29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301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192BB9-0FA6-4523-8C2D-3830889F60F9}">
          <p14:sldIdLst>
            <p14:sldId id="256"/>
            <p14:sldId id="299"/>
            <p14:sldId id="267"/>
            <p14:sldId id="268"/>
            <p14:sldId id="29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DWKGVM+QFRc+YfayvjmVa8K1i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AFF56-8625-4C6A-913C-9785EC132992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B43E-2104-44E7-BD29-EAACB42D4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trikset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help.trikset.com/" TargetMode="External"/><Relationship Id="rId4" Type="http://schemas.openxmlformats.org/officeDocument/2006/relationships/hyperlink" Target="mailto:support@trikset.com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sz="48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l="3016" t="11569" r="3069" b="11220"/>
          <a:stretch/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>
          <a:blip r:embed="rId3"/>
          <a:srcRect/>
          <a:stretch/>
        </p:blipFill>
        <p:spPr>
          <a:xfrm>
            <a:off x="4533900" y="3290670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>
                <a:solidFill>
                  <a:srgbClr val="99CC00"/>
                </a:solidFill>
                <a:latin typeface="Verdana"/>
                <a:ea typeface="Verdana"/>
                <a:sym typeface="Verdana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2;p11"/>
          <p:cNvPicPr/>
          <p:nvPr userDrawn="1"/>
        </p:nvPicPr>
        <p:blipFill>
          <a:blip r:embed="rId2"/>
          <a:srcRect l="6973" t="36979" r="7355" b="36972"/>
          <a:stretch>
            <a:fillRect/>
          </a:stretch>
        </p:blipFill>
        <p:spPr>
          <a:xfrm>
            <a:off x="9944785" y="396000"/>
            <a:ext cx="1780328" cy="538560"/>
          </a:xfrm>
          <a:prstGeom prst="rect">
            <a:avLst/>
          </a:prstGeom>
          <a:ln>
            <a:noFill/>
          </a:ln>
        </p:spPr>
      </p:pic>
      <p:pic>
        <p:nvPicPr>
          <p:cNvPr id="16" name="Google Shape;15;p1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828612" y="6434280"/>
            <a:ext cx="737904" cy="257400"/>
          </a:xfrm>
          <a:prstGeom prst="rect">
            <a:avLst/>
          </a:prstGeom>
          <a:ln>
            <a:noFill/>
          </a:ln>
        </p:spPr>
      </p:pic>
      <p:sp>
        <p:nvSpPr>
          <p:cNvPr id="17" name="CustomShape 3"/>
          <p:cNvSpPr/>
          <p:nvPr userDrawn="1"/>
        </p:nvSpPr>
        <p:spPr>
          <a:xfrm>
            <a:off x="837971" y="360000"/>
            <a:ext cx="8800854" cy="61056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8" name="CustomShape 4"/>
          <p:cNvSpPr/>
          <p:nvPr userDrawn="1"/>
        </p:nvSpPr>
        <p:spPr>
          <a:xfrm>
            <a:off x="4785577" y="1648441"/>
            <a:ext cx="6031014" cy="255309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Поддержка ТРИК: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4"/>
              </a:rPr>
              <a:t>support@trikset.com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Справочный центр ТРИК: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5"/>
              </a:rPr>
              <a:t>help.trikset.com</a:t>
            </a:r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9" name="CustomShape 5"/>
          <p:cNvSpPr/>
          <p:nvPr userDrawn="1"/>
        </p:nvSpPr>
        <p:spPr>
          <a:xfrm flipH="1">
            <a:off x="836531" y="322560"/>
            <a:ext cx="8801214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Информация и контакты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20" name="Google Shape;33;p14"/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375431" y="2214720"/>
            <a:ext cx="3591252" cy="3591360"/>
          </a:xfrm>
          <a:prstGeom prst="rect">
            <a:avLst/>
          </a:prstGeom>
          <a:ln>
            <a:noFill/>
          </a:ln>
        </p:spPr>
      </p:pic>
      <p:pic>
        <p:nvPicPr>
          <p:cNvPr id="21" name="Google Shape;34;p14"/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4814013" y="5054040"/>
            <a:ext cx="2579784" cy="398520"/>
          </a:xfrm>
          <a:prstGeom prst="rect">
            <a:avLst/>
          </a:prstGeom>
          <a:ln>
            <a:noFill/>
          </a:ln>
        </p:spPr>
      </p:pic>
      <p:sp>
        <p:nvSpPr>
          <p:cNvPr id="22" name="CustomShape 6"/>
          <p:cNvSpPr/>
          <p:nvPr userDrawn="1"/>
        </p:nvSpPr>
        <p:spPr>
          <a:xfrm>
            <a:off x="7484505" y="5025961"/>
            <a:ext cx="1003909" cy="460211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trikset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23" name="CustomShape 7"/>
          <p:cNvSpPr/>
          <p:nvPr userDrawn="1"/>
        </p:nvSpPr>
        <p:spPr>
          <a:xfrm>
            <a:off x="965394" y="1581121"/>
            <a:ext cx="2562146" cy="64487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8"/>
              </a:rPr>
              <a:t>trikset.com</a:t>
            </a:r>
            <a:endParaRPr lang="ru-RU" sz="36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39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l="6972" t="36957" r="7355" b="36954"/>
          <a:stretch/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20</a:t>
            </a:r>
            <a:r>
              <a:rPr lang="en-US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1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EE51E-D7DF-4E4C-BE49-E2FD92F8D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978" y="2251414"/>
            <a:ext cx="8266043" cy="875559"/>
          </a:xfrm>
        </p:spPr>
        <p:txBody>
          <a:bodyPr/>
          <a:lstStyle/>
          <a:p>
            <a:r>
              <a:rPr lang="ru-RU" dirty="0" err="1"/>
              <a:t>Видеозрение</a:t>
            </a:r>
            <a:r>
              <a:rPr lang="ru-RU" dirty="0"/>
              <a:t>. Обработка </a:t>
            </a:r>
            <a:r>
              <a:rPr lang="en-US" dirty="0"/>
              <a:t>HSV</a:t>
            </a:r>
            <a:endParaRPr lang="ru-RU" dirty="0">
              <a:solidFill>
                <a:srgbClr val="009933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0D5831-8EFF-428C-8F6D-DA2212775D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  <a:endParaRPr lang="ru-RU" dirty="0">
              <a:solidFill>
                <a:srgbClr val="009933"/>
              </a:solidFill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E21FC76E-B8EB-4CA0-8E30-6FDD2B9B1244}"/>
              </a:ext>
            </a:extLst>
          </p:cNvPr>
          <p:cNvSpPr/>
          <p:nvPr/>
        </p:nvSpPr>
        <p:spPr>
          <a:xfrm>
            <a:off x="838125" y="1116681"/>
            <a:ext cx="10515675" cy="8880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Вернемся в главное окно программы. Введите переменные для 3х цветов и переменную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8C52373A-006D-4534-84BA-9C0B253655B9}"/>
              </a:ext>
            </a:extLst>
          </p:cNvPr>
          <p:cNvSpPr/>
          <p:nvPr/>
        </p:nvSpPr>
        <p:spPr>
          <a:xfrm>
            <a:off x="838126" y="4558427"/>
            <a:ext cx="10515674" cy="8880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Далее идут блоки «Включить камеру» в режиме «сенсор цвета» и ожидания нажатия кнопки.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2721D5FE-024A-4E80-86F4-D8DB020B0FDB}"/>
              </a:ext>
            </a:extLst>
          </p:cNvPr>
          <p:cNvSpPr/>
          <p:nvPr/>
        </p:nvSpPr>
        <p:spPr>
          <a:xfrm>
            <a:off x="838125" y="5592810"/>
            <a:ext cx="10587681" cy="8880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После включения камеры необходимо откалибровать её на три цвета.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537185-1A27-47D6-81F1-FD3D18589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941" y="2004779"/>
            <a:ext cx="7676626" cy="2407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0886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  <a:endParaRPr lang="ru-RU" dirty="0">
              <a:solidFill>
                <a:srgbClr val="009933"/>
              </a:solidFill>
            </a:endParaRPr>
          </a:p>
        </p:txBody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id="{B242EC2F-D433-4720-A71D-3428124C2898}"/>
              </a:ext>
            </a:extLst>
          </p:cNvPr>
          <p:cNvSpPr/>
          <p:nvPr/>
        </p:nvSpPr>
        <p:spPr>
          <a:xfrm>
            <a:off x="838125" y="1279201"/>
            <a:ext cx="10515675" cy="20162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Алгоритм калибровки: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Переводим показания камеры в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и присваиваем переменной цвета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;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Ждем нажатия клавиши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;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Повторяем для следующего цвета.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4D5B6B"/>
                </a:solidFill>
                <a:latin typeface="Montserrat" pitchFamily="2" charset="-52"/>
                <a:ea typeface="DejaVu Sans"/>
              </a:rPr>
              <a:t> </a:t>
            </a:r>
            <a:endParaRPr b="1" dirty="0"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endParaRPr lang="en-US" dirty="0"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F4903C11-FA4A-40B3-AC85-F1F55D4FAA6B}"/>
              </a:ext>
            </a:extLst>
          </p:cNvPr>
          <p:cNvSpPr/>
          <p:nvPr/>
        </p:nvSpPr>
        <p:spPr>
          <a:xfrm>
            <a:off x="838125" y="5216412"/>
            <a:ext cx="11013563" cy="8880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Перед определением третьего цвета не ждем нажатия кнопки, т.к. у нас данный блок стоит после включения камеры.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6A9803-7FF7-452E-9685-2C260B45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" y="3200188"/>
            <a:ext cx="12192000" cy="1514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1854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  <a:endParaRPr lang="ru-RU" dirty="0">
              <a:solidFill>
                <a:srgbClr val="009933"/>
              </a:solidFill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72390683-AE07-4B2C-AA93-6FF6ED66FA54}"/>
              </a:ext>
            </a:extLst>
          </p:cNvPr>
          <p:cNvSpPr/>
          <p:nvPr/>
        </p:nvSpPr>
        <p:spPr>
          <a:xfrm>
            <a:off x="838125" y="1253585"/>
            <a:ext cx="6328809" cy="240105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Далее роботу демонстрируют 1 из 3 цветов, которые он запомнил. Робот должен вывести, какой цвет ему продемонстрирован.</a:t>
            </a:r>
          </a:p>
          <a:p>
            <a:pPr>
              <a:lnSpc>
                <a:spcPct val="100000"/>
              </a:lnSpc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цвета производится в диапазоне. В данном случае +-5 пунктов.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6B0B13-A0AC-484B-8259-7F3E1D2B4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559" y="1066189"/>
            <a:ext cx="4837863" cy="53520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36BE0-7D43-4B4F-86E3-6C8443212C33}"/>
              </a:ext>
            </a:extLst>
          </p:cNvPr>
          <p:cNvSpPr txBox="1"/>
          <p:nvPr/>
        </p:nvSpPr>
        <p:spPr>
          <a:xfrm>
            <a:off x="1009296" y="4135169"/>
            <a:ext cx="5482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Выводить результат можно в консоль робота с помощью блока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«Системный вызов»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и функции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print()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, т.к. при выводе на экран текст будет выводиться поверх кадра.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Другой вариант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использовать блок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«Выключить камеру»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до вывода на экран.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0A90DDB-799E-4133-B460-96147F75FC86}"/>
              </a:ext>
            </a:extLst>
          </p:cNvPr>
          <p:cNvSpPr/>
          <p:nvPr/>
        </p:nvSpPr>
        <p:spPr>
          <a:xfrm>
            <a:off x="838125" y="3968318"/>
            <a:ext cx="5738945" cy="2081981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4409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BA629-A5A8-4232-BD72-EE2FD76C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35" y="989092"/>
            <a:ext cx="10188231" cy="53672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  <a:endParaRPr lang="ru-RU" dirty="0">
              <a:solidFill>
                <a:srgbClr val="009933"/>
              </a:solidFill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4DA5D615-2624-4888-8439-27A019BE3D5E}"/>
              </a:ext>
            </a:extLst>
          </p:cNvPr>
          <p:cNvSpPr/>
          <p:nvPr/>
        </p:nvSpPr>
        <p:spPr>
          <a:xfrm>
            <a:off x="754235" y="1120307"/>
            <a:ext cx="8514515" cy="4320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Полный алгоритм программы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</a:t>
            </a:r>
            <a:endParaRPr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6769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43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сенсор цвета</a:t>
            </a:r>
            <a:endParaRPr lang="ru-RU" dirty="0">
              <a:solidFill>
                <a:srgbClr val="00993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5B989-BA59-4A81-936D-CFF66789CAA2}"/>
              </a:ext>
            </a:extLst>
          </p:cNvPr>
          <p:cNvSpPr txBox="1"/>
          <p:nvPr/>
        </p:nvSpPr>
        <p:spPr>
          <a:xfrm>
            <a:off x="838125" y="1227379"/>
            <a:ext cx="106464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Камера, как сенсор цвета, необходима для решения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задач распознавания цвета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того, чтобы включить камеру как сенсор линии, вам необходимо изменить режим работы камеры, в свойствах блока «Включить видеокамеру», на «Сенсор цвета». 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Режим «Сенсор цвета» имеет сенсорные переменные трех цветов (красный, зеленый, синий):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colorSensorR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colorSensorG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colorSensorB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b="1" dirty="0">
                <a:latin typeface="Montserrat"/>
              </a:rPr>
              <a:t/>
            </a:r>
            <a:br>
              <a:rPr lang="en-US" sz="2400" b="1" dirty="0">
                <a:latin typeface="Montserrat"/>
              </a:rPr>
            </a:br>
            <a:r>
              <a:rPr lang="en-US" sz="2400" b="1" dirty="0">
                <a:latin typeface="Montserrat"/>
              </a:rPr>
              <a:t/>
            </a:r>
            <a:br>
              <a:rPr lang="en-US" sz="2400" b="1" dirty="0">
                <a:latin typeface="Montserrat"/>
              </a:rPr>
            </a:br>
            <a:endParaRPr lang="ru-RU" sz="2400" dirty="0">
              <a:latin typeface="Montser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CEAEF-39D0-47B7-9AA9-A96645E1788C}"/>
              </a:ext>
            </a:extLst>
          </p:cNvPr>
          <p:cNvSpPr txBox="1"/>
          <p:nvPr/>
        </p:nvSpPr>
        <p:spPr>
          <a:xfrm>
            <a:off x="838125" y="4966864"/>
            <a:ext cx="788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режиме сенсора цвета, камера делит кадр на 9 зон и возвращает среднее значение цвета центральной зоны.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A64C28-103B-4A28-AF3B-9A26D8FD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829" y="4188754"/>
            <a:ext cx="2536970" cy="1952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3F17C-5599-4AF1-A582-8131E9D0022D}"/>
              </a:ext>
            </a:extLst>
          </p:cNvPr>
          <p:cNvSpPr txBox="1"/>
          <p:nvPr/>
        </p:nvSpPr>
        <p:spPr>
          <a:xfrm>
            <a:off x="8852215" y="6167533"/>
            <a:ext cx="2486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Калибровка сенсора цвета</a:t>
            </a:r>
          </a:p>
        </p:txBody>
      </p:sp>
    </p:spTree>
    <p:extLst>
      <p:ext uri="{BB962C8B-B14F-4D97-AF65-F5344CB8AC3E}">
        <p14:creationId xmlns:p14="http://schemas.microsoft.com/office/powerpoint/2010/main" val="33907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ru-RU" smtClean="0"/>
              <a:pPr lvl="0"/>
              <a:t>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  <a:endParaRPr lang="ru-RU" dirty="0">
              <a:solidFill>
                <a:srgbClr val="009933"/>
              </a:solidFill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AD5A3ACD-2B6E-432A-ABB7-902F451ECF13}"/>
              </a:ext>
            </a:extLst>
          </p:cNvPr>
          <p:cNvSpPr/>
          <p:nvPr/>
        </p:nvSpPr>
        <p:spPr>
          <a:xfrm>
            <a:off x="855999" y="1080816"/>
            <a:ext cx="10471922" cy="86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Задача: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распознать какого цвета объект перед роботом, если заранее известно 3 цвета: синий, красный, зеленый.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C33F4A2C-A4F5-4765-BDAA-BAF0DB4A2E9C}"/>
              </a:ext>
            </a:extLst>
          </p:cNvPr>
          <p:cNvSpPr/>
          <p:nvPr/>
        </p:nvSpPr>
        <p:spPr>
          <a:xfrm>
            <a:off x="838125" y="1924725"/>
            <a:ext cx="10515674" cy="86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Включите камеру в режиме сенсора цвета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Подключать на панели сенсоров ничего не требуется.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B1B09E0F-07EE-46B3-8B9C-B3187083097B}"/>
              </a:ext>
            </a:extLst>
          </p:cNvPr>
          <p:cNvSpPr/>
          <p:nvPr/>
        </p:nvSpPr>
        <p:spPr>
          <a:xfrm>
            <a:off x="838126" y="2840559"/>
            <a:ext cx="10515674" cy="15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 данном режиме камера разбивает картинку на 9 равных прямоугольников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и выдает усредненное значение цвета в центральном в формате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RGB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J:\TRIK\study\presentations_of_lessons\screen\21\color_sector.png">
            <a:extLst>
              <a:ext uri="{FF2B5EF4-FFF2-40B4-BE49-F238E27FC236}">
                <a16:creationId xmlns:a16="http://schemas.microsoft.com/office/drawing/2014/main" id="{2D9FFA63-293E-4513-A17C-BDFC0075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064246"/>
            <a:ext cx="3276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9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  <a:endParaRPr lang="ru-RU" dirty="0">
              <a:solidFill>
                <a:srgbClr val="009933"/>
              </a:solidFill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C468E735-0879-48DF-9342-BDAD16D96844}"/>
              </a:ext>
            </a:extLst>
          </p:cNvPr>
          <p:cNvSpPr/>
          <p:nvPr/>
        </p:nvSpPr>
        <p:spPr>
          <a:xfrm>
            <a:off x="838125" y="1182616"/>
            <a:ext cx="10515675" cy="77661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Решение задачи: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F42CE81D-0525-4077-BB1D-A08216F62D6E}"/>
              </a:ext>
            </a:extLst>
          </p:cNvPr>
          <p:cNvSpPr/>
          <p:nvPr/>
        </p:nvSpPr>
        <p:spPr>
          <a:xfrm>
            <a:off x="838125" y="1782024"/>
            <a:ext cx="10515675" cy="71088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Будем переводить значение в формат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HSV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hue saturation value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), так как в формате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RGB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работать неудобно.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AE0F985E-8FC4-4CDF-9D2D-0EAFF1061B3F}"/>
              </a:ext>
            </a:extLst>
          </p:cNvPr>
          <p:cNvSpPr/>
          <p:nvPr/>
        </p:nvSpPr>
        <p:spPr>
          <a:xfrm>
            <a:off x="974769" y="5519577"/>
            <a:ext cx="10515675" cy="3651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Для запоминания однотонного объекта потребуется только оттенок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Montserrat" pitchFamily="2" charset="-52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06B5677-6ACC-4F30-96D7-08BA16982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59" y="2608998"/>
            <a:ext cx="3716203" cy="29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478B84-36A8-45E7-A506-A1FF94B3FB8B}"/>
              </a:ext>
            </a:extLst>
          </p:cNvPr>
          <p:cNvSpPr txBox="1"/>
          <p:nvPr/>
        </p:nvSpPr>
        <p:spPr>
          <a:xfrm>
            <a:off x="6933490" y="4126445"/>
            <a:ext cx="3354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Hue – </a:t>
            </a: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оттенок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Saturation – </a:t>
            </a: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насыщенность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Value –</a:t>
            </a: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 яркость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076A862-26EF-4BD0-9E98-4F6B605DA86A}"/>
              </a:ext>
            </a:extLst>
          </p:cNvPr>
          <p:cNvSpPr/>
          <p:nvPr/>
        </p:nvSpPr>
        <p:spPr>
          <a:xfrm>
            <a:off x="6814048" y="3988229"/>
            <a:ext cx="3138032" cy="119976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6046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</a:t>
            </a:r>
            <a:r>
              <a:rPr lang="en-US" dirty="0"/>
              <a:t> HSV (HSB)</a:t>
            </a:r>
            <a:endParaRPr lang="ru-RU" dirty="0">
              <a:solidFill>
                <a:srgbClr val="009933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A1E0F6-68B7-46F0-96B2-35908EA5E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6" y="3428999"/>
            <a:ext cx="3270866" cy="26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0D72028-E2D0-4D4A-B4E1-2B36A610CA45}"/>
              </a:ext>
            </a:extLst>
          </p:cNvPr>
          <p:cNvSpPr/>
          <p:nvPr/>
        </p:nvSpPr>
        <p:spPr>
          <a:xfrm>
            <a:off x="4697838" y="3608089"/>
            <a:ext cx="2864190" cy="77178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F676918-D0EA-4BFD-AC50-513A7D3066DB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697838" y="3993983"/>
            <a:ext cx="1432095" cy="19776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A75A9F6-1C80-4238-81A8-8EB7AE867BD0}"/>
              </a:ext>
            </a:extLst>
          </p:cNvPr>
          <p:cNvCxnSpPr>
            <a:cxnSpLocks/>
            <a:stCxn id="3" idx="6"/>
          </p:cNvCxnSpPr>
          <p:nvPr/>
        </p:nvCxnSpPr>
        <p:spPr>
          <a:xfrm flipH="1">
            <a:off x="6129933" y="3993983"/>
            <a:ext cx="1432095" cy="19776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906F630-BA1B-4C95-9139-6C33B36C0D14}"/>
              </a:ext>
            </a:extLst>
          </p:cNvPr>
          <p:cNvCxnSpPr>
            <a:cxnSpLocks/>
          </p:cNvCxnSpPr>
          <p:nvPr/>
        </p:nvCxnSpPr>
        <p:spPr>
          <a:xfrm flipV="1">
            <a:off x="6140744" y="3077404"/>
            <a:ext cx="0" cy="2894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A7AB169-4C10-4622-A916-A0B9AD7078D4}"/>
              </a:ext>
            </a:extLst>
          </p:cNvPr>
          <p:cNvCxnSpPr>
            <a:cxnSpLocks/>
          </p:cNvCxnSpPr>
          <p:nvPr/>
        </p:nvCxnSpPr>
        <p:spPr>
          <a:xfrm>
            <a:off x="6140744" y="5971606"/>
            <a:ext cx="19131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CE03A6C-BB4F-47FA-9973-17787354614F}"/>
              </a:ext>
            </a:extLst>
          </p:cNvPr>
          <p:cNvSpPr txBox="1"/>
          <p:nvPr/>
        </p:nvSpPr>
        <p:spPr>
          <a:xfrm>
            <a:off x="5144277" y="5702876"/>
            <a:ext cx="1075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Черный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6B2F61E-E4C7-49BC-89DE-12F59DE36EF0}"/>
              </a:ext>
            </a:extLst>
          </p:cNvPr>
          <p:cNvCxnSpPr>
            <a:stCxn id="3" idx="6"/>
          </p:cNvCxnSpPr>
          <p:nvPr/>
        </p:nvCxnSpPr>
        <p:spPr>
          <a:xfrm flipH="1">
            <a:off x="6129933" y="3993983"/>
            <a:ext cx="1432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C3719C7-37FD-414A-8FEC-C90F08D12DCB}"/>
              </a:ext>
            </a:extLst>
          </p:cNvPr>
          <p:cNvCxnSpPr>
            <a:stCxn id="3" idx="1"/>
          </p:cNvCxnSpPr>
          <p:nvPr/>
        </p:nvCxnSpPr>
        <p:spPr>
          <a:xfrm>
            <a:off x="5117289" y="3721115"/>
            <a:ext cx="1023455" cy="2728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A47981F-5B5A-405D-8716-83978E72A6D8}"/>
              </a:ext>
            </a:extLst>
          </p:cNvPr>
          <p:cNvCxnSpPr>
            <a:stCxn id="3" idx="3"/>
          </p:cNvCxnSpPr>
          <p:nvPr/>
        </p:nvCxnSpPr>
        <p:spPr>
          <a:xfrm flipV="1">
            <a:off x="5117289" y="3993983"/>
            <a:ext cx="1023455" cy="27286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ED1D3B7-A959-4725-B574-8B3CBE938B24}"/>
              </a:ext>
            </a:extLst>
          </p:cNvPr>
          <p:cNvSpPr txBox="1"/>
          <p:nvPr/>
        </p:nvSpPr>
        <p:spPr>
          <a:xfrm>
            <a:off x="4697838" y="3398992"/>
            <a:ext cx="71022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B050"/>
                </a:solidFill>
                <a:latin typeface="Montserrat"/>
              </a:rPr>
              <a:t>120°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7C584B-8AC8-481A-96F6-B65902CD06A8}"/>
              </a:ext>
            </a:extLst>
          </p:cNvPr>
          <p:cNvSpPr txBox="1"/>
          <p:nvPr/>
        </p:nvSpPr>
        <p:spPr>
          <a:xfrm>
            <a:off x="5069997" y="4307844"/>
            <a:ext cx="71022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Montserrat"/>
              </a:rPr>
              <a:t>240°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1B3B72-6CFB-4FF3-92E1-C088C68EDF63}"/>
              </a:ext>
            </a:extLst>
          </p:cNvPr>
          <p:cNvSpPr txBox="1"/>
          <p:nvPr/>
        </p:nvSpPr>
        <p:spPr>
          <a:xfrm>
            <a:off x="7595377" y="3732965"/>
            <a:ext cx="71022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Montserrat"/>
              </a:rPr>
              <a:t>0°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14DAAF-0A92-4C71-8CF5-2E032AB7103B}"/>
              </a:ext>
            </a:extLst>
          </p:cNvPr>
          <p:cNvSpPr txBox="1"/>
          <p:nvPr/>
        </p:nvSpPr>
        <p:spPr>
          <a:xfrm>
            <a:off x="6112328" y="3696684"/>
            <a:ext cx="964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Белый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CEE24C-1E01-45D0-A53A-B97C24EC0790}"/>
              </a:ext>
            </a:extLst>
          </p:cNvPr>
          <p:cNvSpPr txBox="1"/>
          <p:nvPr/>
        </p:nvSpPr>
        <p:spPr>
          <a:xfrm>
            <a:off x="2867654" y="5132578"/>
            <a:ext cx="2493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Hue –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оттенок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Saturation – </a:t>
            </a:r>
            <a:b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насыщенность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Value –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яркость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26F1BC8E-7AF2-486A-B7EC-CED49AC89D25}"/>
              </a:ext>
            </a:extLst>
          </p:cNvPr>
          <p:cNvSpPr/>
          <p:nvPr/>
        </p:nvSpPr>
        <p:spPr>
          <a:xfrm>
            <a:off x="2768418" y="5108795"/>
            <a:ext cx="1747163" cy="97485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551919-CD96-4439-B24F-F828D566E5D6}"/>
              </a:ext>
            </a:extLst>
          </p:cNvPr>
          <p:cNvSpPr txBox="1"/>
          <p:nvPr/>
        </p:nvSpPr>
        <p:spPr>
          <a:xfrm>
            <a:off x="6129933" y="3085262"/>
            <a:ext cx="1187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Яркость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A4CF1A-3E76-422A-95BF-5F9236E5C354}"/>
              </a:ext>
            </a:extLst>
          </p:cNvPr>
          <p:cNvSpPr txBox="1"/>
          <p:nvPr/>
        </p:nvSpPr>
        <p:spPr>
          <a:xfrm>
            <a:off x="6647600" y="5633053"/>
            <a:ext cx="178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Насыщенность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29CA1-DE4E-4C07-B0FA-0E61E8B9F82A}"/>
              </a:ext>
            </a:extLst>
          </p:cNvPr>
          <p:cNvSpPr txBox="1"/>
          <p:nvPr/>
        </p:nvSpPr>
        <p:spPr>
          <a:xfrm>
            <a:off x="7488995" y="4055474"/>
            <a:ext cx="1505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Оттенок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2AB3567C-A2B3-4411-96D5-73E4FB883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4" t="4296" r="24581" b="3831"/>
          <a:stretch/>
        </p:blipFill>
        <p:spPr bwMode="auto">
          <a:xfrm rot="5400000">
            <a:off x="8808060" y="3500908"/>
            <a:ext cx="2651754" cy="2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stomShape 4">
            <a:extLst>
              <a:ext uri="{FF2B5EF4-FFF2-40B4-BE49-F238E27FC236}">
                <a16:creationId xmlns:a16="http://schemas.microsoft.com/office/drawing/2014/main" id="{211EFBCE-44DE-4062-A375-93F9F24E15E3}"/>
              </a:ext>
            </a:extLst>
          </p:cNvPr>
          <p:cNvSpPr/>
          <p:nvPr/>
        </p:nvSpPr>
        <p:spPr>
          <a:xfrm>
            <a:off x="669033" y="1012875"/>
            <a:ext cx="10853933" cy="243498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Hue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— цветовой тон, 0—360°, иногда приводится к диапазону 0—100 или 0—1.</a:t>
            </a:r>
          </a:p>
          <a:p>
            <a:r>
              <a:rPr lang="ru-RU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Saturation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— насыщенность, 0—100 или 0—1. Чем больше этот параметр, тем «чище» цвет, поэтому этот параметр иногда называют чистотой цвета. А чем ближе этот параметр к нулю, тем ближе цвет к нейтральному серому.</a:t>
            </a:r>
          </a:p>
          <a:p>
            <a:r>
              <a:rPr lang="ru-RU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(значение цвета) или </a:t>
            </a:r>
            <a:r>
              <a:rPr lang="ru-RU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Brightness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— яркость, 0—100 или 0—1.</a:t>
            </a:r>
          </a:p>
          <a:p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Модель была создана </a:t>
            </a:r>
            <a:r>
              <a:rPr lang="ru-RU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Элви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Рэем Смитом, одним из будущих основателей Pixar, в середине 1970-х. Она является нелинейным преобразованием модели RGB.</a:t>
            </a:r>
          </a:p>
        </p:txBody>
      </p:sp>
    </p:spTree>
    <p:extLst>
      <p:ext uri="{BB962C8B-B14F-4D97-AF65-F5344CB8AC3E}">
        <p14:creationId xmlns:p14="http://schemas.microsoft.com/office/powerpoint/2010/main" val="252111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  <a:endParaRPr lang="ru-RU" dirty="0">
              <a:solidFill>
                <a:srgbClr val="009933"/>
              </a:solidFill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5EAB8CE4-D8ED-40AE-9333-A2E03BBA23E3}"/>
              </a:ext>
            </a:extLst>
          </p:cNvPr>
          <p:cNvSpPr/>
          <p:nvPr/>
        </p:nvSpPr>
        <p:spPr>
          <a:xfrm>
            <a:off x="838163" y="1232065"/>
            <a:ext cx="10515674" cy="44734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Формула перевода из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RGB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H: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pic>
        <p:nvPicPr>
          <p:cNvPr id="7" name="Picture 3" descr="J:\TRIK\study\presentations_of_lessons\screen\21\Screenshot_1.png">
            <a:extLst>
              <a:ext uri="{FF2B5EF4-FFF2-40B4-BE49-F238E27FC236}">
                <a16:creationId xmlns:a16="http://schemas.microsoft.com/office/drawing/2014/main" id="{3AB97488-137E-482C-875E-82BC41D0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14" y="1922383"/>
            <a:ext cx="9157371" cy="38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5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  <a:endParaRPr lang="ru-RU" dirty="0">
              <a:solidFill>
                <a:srgbClr val="009933"/>
              </a:solidFill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C08D911C-4293-42B0-A4A4-F0F485938A52}"/>
              </a:ext>
            </a:extLst>
          </p:cNvPr>
          <p:cNvSpPr/>
          <p:nvPr/>
        </p:nvSpPr>
        <p:spPr>
          <a:xfrm>
            <a:off x="838125" y="1107809"/>
            <a:ext cx="10612847" cy="51126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Создайте в проекте подпрограмму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toHSV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endParaRPr lang="ru-RU" sz="2400" b="1" dirty="0">
              <a:solidFill>
                <a:schemeClr val="tx1"/>
              </a:solidFill>
              <a:latin typeface="Montserrat" pitchFamily="2" charset="-52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b="1" dirty="0">
              <a:solidFill>
                <a:schemeClr val="tx1"/>
              </a:solidFill>
              <a:latin typeface="Montserrat" pitchFamily="2" charset="-52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2400" b="1" dirty="0">
              <a:solidFill>
                <a:schemeClr val="tx1"/>
              </a:solidFill>
              <a:latin typeface="Montserrat" pitchFamily="2" charset="-52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chemeClr val="tx1"/>
              </a:solidFill>
              <a:latin typeface="Montserrat" pitchFamily="2" charset="-52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E09037-7E9A-4136-9F64-88786779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853" y="1613900"/>
            <a:ext cx="2543175" cy="15716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id="{D0DDD0E0-09E8-4AB3-9FBA-A74FAE404E49}"/>
              </a:ext>
            </a:extLst>
          </p:cNvPr>
          <p:cNvSpPr/>
          <p:nvPr/>
        </p:nvSpPr>
        <p:spPr>
          <a:xfrm>
            <a:off x="838125" y="3180349"/>
            <a:ext cx="10612847" cy="79314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 начале подпрограммы необходимо получить текущие показания камеры и поместить их в переменные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D6CD6D-7614-481D-A243-A7A1E0F3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135" y="4156960"/>
            <a:ext cx="4073729" cy="2013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3181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  <a:endParaRPr lang="ru-RU" dirty="0">
              <a:solidFill>
                <a:srgbClr val="009933"/>
              </a:solidFill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19A9DD67-54B2-4296-884C-DC5B90224C00}"/>
              </a:ext>
            </a:extLst>
          </p:cNvPr>
          <p:cNvSpPr/>
          <p:nvPr/>
        </p:nvSpPr>
        <p:spPr>
          <a:xfrm>
            <a:off x="838124" y="1153316"/>
            <a:ext cx="10515675" cy="91037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Для вычисления формул определим максимум и минимум с помощью функций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max()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и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min()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соответственно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979BF7-18D9-4CB8-85FD-3B0659C26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23" y="2227916"/>
            <a:ext cx="7534275" cy="3714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3028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5E6FF74-DF4D-43DA-BEB7-35A6E2BC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7185FD-28B4-4A1A-9049-EDFA7765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  <a:endParaRPr lang="ru-RU" dirty="0">
              <a:solidFill>
                <a:srgbClr val="009933"/>
              </a:solidFill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04058FC8-9075-4014-9FCA-01D35DCC9D94}"/>
              </a:ext>
            </a:extLst>
          </p:cNvPr>
          <p:cNvSpPr/>
          <p:nvPr/>
        </p:nvSpPr>
        <p:spPr>
          <a:xfrm>
            <a:off x="838125" y="1105803"/>
            <a:ext cx="8929297" cy="51327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Реализация формулы в подпрограмме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toHSV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Montserrat" pitchFamily="2" charset="-52"/>
            </a:endParaRPr>
          </a:p>
          <a:p>
            <a:pPr>
              <a:lnSpc>
                <a:spcPct val="100000"/>
              </a:lnSpc>
            </a:pPr>
            <a:endParaRPr dirty="0">
              <a:latin typeface="Montserrat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D60780-CE01-4306-BF35-4F92F472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07" y="1547159"/>
            <a:ext cx="8320783" cy="47361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36981463"/>
      </p:ext>
    </p:extLst>
  </p:cSld>
  <p:clrMapOvr>
    <a:masterClrMapping/>
  </p:clrMapOvr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Ktheme2019" id="{3EE4B165-53EC-4A0A-9C55-72CB4EA76720}" vid="{6A35BB6B-5003-4483-AF5E-6DF0028E6E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24073</TotalTime>
  <Words>383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DejaVu Sans</vt:lpstr>
      <vt:lpstr>Montserrat</vt:lpstr>
      <vt:lpstr>Verdana</vt:lpstr>
      <vt:lpstr>TRIKtheme2019</vt:lpstr>
      <vt:lpstr>Видеозрение. Обработка HSV</vt:lpstr>
      <vt:lpstr>Режим сенсор цвета</vt:lpstr>
      <vt:lpstr>Задача</vt:lpstr>
      <vt:lpstr>Задача</vt:lpstr>
      <vt:lpstr>Формат HSV (HSB)</vt:lpstr>
      <vt:lpstr>Задача</vt:lpstr>
      <vt:lpstr>Задача</vt:lpstr>
      <vt:lpstr>Задача</vt:lpstr>
      <vt:lpstr>Задача</vt:lpstr>
      <vt:lpstr>Задача</vt:lpstr>
      <vt:lpstr>Задача</vt:lpstr>
      <vt:lpstr>Задача</vt:lpstr>
      <vt:lpstr>Задача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Компьютерное зрение</dc:title>
  <dc:creator>Анастасия Мерецкая</dc:creator>
  <cp:lastModifiedBy>A SHIROKOLOBOV</cp:lastModifiedBy>
  <cp:revision>69</cp:revision>
  <dcterms:created xsi:type="dcterms:W3CDTF">2019-09-12T18:22:40Z</dcterms:created>
  <dcterms:modified xsi:type="dcterms:W3CDTF">2020-08-05T14:42:18Z</dcterms:modified>
</cp:coreProperties>
</file>