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300" r:id="rId5"/>
    <p:sldId id="260" r:id="rId6"/>
    <p:sldId id="261" r:id="rId7"/>
    <p:sldId id="262" r:id="rId8"/>
    <p:sldId id="263" r:id="rId9"/>
    <p:sldId id="264" r:id="rId10"/>
    <p:sldId id="314" r:id="rId11"/>
    <p:sldId id="312" r:id="rId12"/>
    <p:sldId id="315" r:id="rId13"/>
    <p:sldId id="310" r:id="rId14"/>
    <p:sldId id="313" r:id="rId15"/>
    <p:sldId id="311" r:id="rId16"/>
    <p:sldId id="299" r:id="rId17"/>
    <p:sldId id="307" r:id="rId18"/>
    <p:sldId id="318" r:id="rId19"/>
    <p:sldId id="308" r:id="rId20"/>
    <p:sldId id="316" r:id="rId21"/>
    <p:sldId id="309" r:id="rId22"/>
    <p:sldId id="301" r:id="rId23"/>
    <p:sldId id="302" r:id="rId24"/>
    <p:sldId id="303" r:id="rId25"/>
    <p:sldId id="305" r:id="rId26"/>
    <p:sldId id="304" r:id="rId27"/>
    <p:sldId id="306" r:id="rId28"/>
    <p:sldId id="297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iDWKGVM+QFRc+YfayvjmVa8K1i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AFF56-8625-4C6A-913C-9785EC13299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B43E-2104-44E7-BD29-EAACB42D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sz="48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3016" t="11569" r="3069" b="11220"/>
          <a:stretch/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99CC00"/>
                </a:solidFill>
                <a:latin typeface="Verdana"/>
                <a:ea typeface="Verdana"/>
                <a:sym typeface="Verdana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 userDrawn="1"/>
        </p:nvSpPr>
        <p:spPr>
          <a:xfrm>
            <a:off x="838199" y="393585"/>
            <a:ext cx="8802757" cy="54483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 i="0" u="none" strike="noStrike" cap="none" dirty="0">
                <a:solidFill>
                  <a:srgbClr val="99CC00"/>
                </a:solidFill>
                <a:latin typeface="Verdana"/>
                <a:ea typeface="Verdana"/>
                <a:cs typeface="Calibri"/>
                <a:sym typeface="Verdana"/>
              </a:rPr>
              <a:t>Информация и контакты</a:t>
            </a:r>
            <a:endParaRPr lang="ru-RU"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4"/>
          <p:cNvSpPr txBox="1"/>
          <p:nvPr/>
        </p:nvSpPr>
        <p:spPr>
          <a:xfrm>
            <a:off x="4076700" y="1614256"/>
            <a:ext cx="746760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 </a:t>
            </a: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support@trikset.com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 </a:t>
            </a: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2857817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6785632" y="2829858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l="6972" t="36957" r="7355" b="36954"/>
          <a:stretch/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2020</a:t>
            </a:r>
            <a:endParaRPr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EE51E-D7DF-4E4C-BE49-E2FD92F8D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978" y="2061632"/>
            <a:ext cx="8266043" cy="875559"/>
          </a:xfrm>
        </p:spPr>
        <p:txBody>
          <a:bodyPr/>
          <a:lstStyle/>
          <a:p>
            <a:r>
              <a:rPr lang="ru-RU" dirty="0"/>
              <a:t>Компьютерное зрение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0D5831-8EFF-428C-8F6D-DA2212775D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Профи</a:t>
            </a: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DA0BA965-CAF9-458D-A34D-0ED335FCA668}"/>
              </a:ext>
            </a:extLst>
          </p:cNvPr>
          <p:cNvSpPr/>
          <p:nvPr/>
        </p:nvSpPr>
        <p:spPr>
          <a:xfrm>
            <a:off x="838162" y="1147396"/>
            <a:ext cx="10515675" cy="16561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Задача 6.1.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Реализуйте алгоритм движения робота с камерой по линии. При этом робот должен возвращаться на линию, когда потерял ее.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4D5B6B"/>
                </a:solidFill>
                <a:latin typeface="Montserrat" pitchFamily="2" charset="-52"/>
                <a:ea typeface="DejaVu Sans"/>
              </a:rPr>
              <a:t> </a:t>
            </a:r>
            <a:endParaRPr dirty="0">
              <a:latin typeface="Montserrat" pitchFamily="2" charset="-52"/>
            </a:endParaRPr>
          </a:p>
        </p:txBody>
      </p:sp>
      <p:pic>
        <p:nvPicPr>
          <p:cNvPr id="3" name="Рисунок 2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AD72932-222E-44CD-B279-A910C4EC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405" y="2961889"/>
            <a:ext cx="2993789" cy="29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8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Профи</a:t>
            </a: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008AA7B1-1EE4-4ADA-AAF8-988BACF94933}"/>
              </a:ext>
            </a:extLst>
          </p:cNvPr>
          <p:cNvSpPr/>
          <p:nvPr/>
        </p:nvSpPr>
        <p:spPr>
          <a:xfrm>
            <a:off x="838123" y="3479133"/>
            <a:ext cx="10515675" cy="83389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Будем использовать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lineSensor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[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]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для исключения ситуаций, когда робот «слетает» с линии, а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lineSensor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[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]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для определения ошибки отклонения. 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DA0BA965-CAF9-458D-A34D-0ED335FCA668}"/>
              </a:ext>
            </a:extLst>
          </p:cNvPr>
          <p:cNvSpPr/>
          <p:nvPr/>
        </p:nvSpPr>
        <p:spPr>
          <a:xfrm>
            <a:off x="838123" y="1147396"/>
            <a:ext cx="10515675" cy="23862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Массив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lineSensor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имеет три элемента: 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lineSensor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[0] –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отклонение линии от центра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размер ошибки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lineSensor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[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] –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вероятность перекрестка (отслеживание ширины линии)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lineSensor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[2] –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размер объекта (линии) (отношение пикселей линии к пикселям всего экрана)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346045B-E932-4AF4-B19E-34AF0928F48E}"/>
              </a:ext>
            </a:extLst>
          </p:cNvPr>
          <p:cNvSpPr/>
          <p:nvPr/>
        </p:nvSpPr>
        <p:spPr>
          <a:xfrm>
            <a:off x="838122" y="4885419"/>
            <a:ext cx="10515675" cy="112589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id="{40B37118-7894-4CA4-BA7E-B41EE4A3D33C}"/>
              </a:ext>
            </a:extLst>
          </p:cNvPr>
          <p:cNvSpPr txBox="1"/>
          <p:nvPr/>
        </p:nvSpPr>
        <p:spPr>
          <a:xfrm>
            <a:off x="916687" y="5142102"/>
            <a:ext cx="10515675" cy="5869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 случае, если значение </a:t>
            </a:r>
            <a:r>
              <a:rPr lang="en-US" sz="2000" i="1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lineSensor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[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]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меньше 2, робот потерял линию.</a:t>
            </a:r>
            <a:r>
              <a:rPr lang="en-US" sz="2000" b="1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Это значение подбирается эмпирическим путем! 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1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Профи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stomShape 3">
                <a:extLst>
                  <a:ext uri="{FF2B5EF4-FFF2-40B4-BE49-F238E27FC236}">
                    <a16:creationId xmlns:a16="http://schemas.microsoft.com/office/drawing/2014/main" id="{008AA7B1-1EE4-4ADA-AAF8-988BACF94933}"/>
                  </a:ext>
                </a:extLst>
              </p:cNvPr>
              <p:cNvSpPr/>
              <p:nvPr/>
            </p:nvSpPr>
            <p:spPr>
              <a:xfrm>
                <a:off x="713836" y="2128485"/>
                <a:ext cx="10515675" cy="454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DejaVu Sans"/>
                    <a:cs typeface="Calibri" panose="020F0502020204030204" pitchFamily="34" charset="0"/>
                  </a:rPr>
                  <a:t>line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jaVu Sans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jaVu Sans"/>
                        <a:cs typeface="Calibri" panose="020F0502020204030204" pitchFamily="34" charset="0"/>
                      </a:rPr>
                      <m:t>𝑙𝑖𝑛𝑒𝑆𝑒𝑛𝑠𝑜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jaVu Sans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CustomShape 3">
                <a:extLst>
                  <a:ext uri="{FF2B5EF4-FFF2-40B4-BE49-F238E27FC236}">
                    <a16:creationId xmlns:a16="http://schemas.microsoft.com/office/drawing/2014/main" id="{008AA7B1-1EE4-4ADA-AAF8-988BACF94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36" y="2128485"/>
                <a:ext cx="10515675" cy="454558"/>
              </a:xfrm>
              <a:prstGeom prst="rect">
                <a:avLst/>
              </a:prstGeom>
              <a:blipFill>
                <a:blip r:embed="rId2"/>
                <a:stretch>
                  <a:fillRect t="-10667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stomShape 3">
            <a:extLst>
              <a:ext uri="{FF2B5EF4-FFF2-40B4-BE49-F238E27FC236}">
                <a16:creationId xmlns:a16="http://schemas.microsoft.com/office/drawing/2014/main" id="{DA0BA965-CAF9-458D-A34D-0ED335FCA668}"/>
              </a:ext>
            </a:extLst>
          </p:cNvPr>
          <p:cNvSpPr/>
          <p:nvPr/>
        </p:nvSpPr>
        <p:spPr>
          <a:xfrm>
            <a:off x="838123" y="1147396"/>
            <a:ext cx="10515675" cy="83389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Для того, чтобы не обращаться каждый раз в цикле к камере, запишем в переменную line значение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lineSensor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endParaRPr dirty="0">
              <a:latin typeface="Montserrat" pitchFamily="2" charset="-52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346045B-E932-4AF4-B19E-34AF0928F48E}"/>
              </a:ext>
            </a:extLst>
          </p:cNvPr>
          <p:cNvSpPr/>
          <p:nvPr/>
        </p:nvSpPr>
        <p:spPr>
          <a:xfrm>
            <a:off x="399496" y="4885419"/>
            <a:ext cx="11461072" cy="112589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id="{40B37118-7894-4CA4-BA7E-B41EE4A3D33C}"/>
              </a:ext>
            </a:extLst>
          </p:cNvPr>
          <p:cNvSpPr txBox="1"/>
          <p:nvPr/>
        </p:nvSpPr>
        <p:spPr>
          <a:xfrm>
            <a:off x="532660" y="5142102"/>
            <a:ext cx="11259844" cy="5869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 случае, если значение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line[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]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меньше 2, робот потерял линию.</a:t>
            </a:r>
            <a:r>
              <a:rPr lang="en-US" sz="2000" b="1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Это значение подбирается эмпирическим путем! 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0B837C-44DC-437A-9239-876B22E3C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27" y="2788851"/>
            <a:ext cx="80295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Профи</a:t>
            </a: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4FDC7E2A-CE9D-45C7-B2FD-D70C27E8AD3F}"/>
              </a:ext>
            </a:extLst>
          </p:cNvPr>
          <p:cNvSpPr/>
          <p:nvPr/>
        </p:nvSpPr>
        <p:spPr>
          <a:xfrm>
            <a:off x="838124" y="1312068"/>
            <a:ext cx="10867921" cy="10284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Сделаем проверку на знак управляющего воздействия (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 на ветке «истина» условия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line[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] &lt; 2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В случае, если воздействие будет отрицательным, тележка будет подворачивать в правую сторону, если положительным – в левую. 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F05F81-481B-4BD0-BFBC-CF2258A4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128" y="2540227"/>
            <a:ext cx="6326162" cy="36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0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Профи</a:t>
            </a: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4FDC7E2A-CE9D-45C7-B2FD-D70C27E8AD3F}"/>
              </a:ext>
            </a:extLst>
          </p:cNvPr>
          <p:cNvSpPr/>
          <p:nvPr/>
        </p:nvSpPr>
        <p:spPr>
          <a:xfrm>
            <a:off x="838126" y="1201112"/>
            <a:ext cx="9144074" cy="83551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удобства перенесем часть алгоритма, отвечающую за регулятор в отдельную подпрограмму.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3B5436-0098-40FC-AD89-19AC8A4E9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201112"/>
            <a:ext cx="1528536" cy="1445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A79E25-017D-48B7-9487-FD018A5EF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35" y="3180566"/>
            <a:ext cx="86106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2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Профи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68177C-D4E1-4FDA-9CB2-DB4758B6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7" y="1854094"/>
            <a:ext cx="11952303" cy="4867381"/>
          </a:xfrm>
          <a:prstGeom prst="rect">
            <a:avLst/>
          </a:prstGeom>
        </p:spPr>
      </p:pic>
      <p:sp>
        <p:nvSpPr>
          <p:cNvPr id="6" name="CustomShape 3">
            <a:extLst>
              <a:ext uri="{FF2B5EF4-FFF2-40B4-BE49-F238E27FC236}">
                <a16:creationId xmlns:a16="http://schemas.microsoft.com/office/drawing/2014/main" id="{76B7C4A0-FD88-402F-B414-1300B8376FDE}"/>
              </a:ext>
            </a:extLst>
          </p:cNvPr>
          <p:cNvSpPr/>
          <p:nvPr/>
        </p:nvSpPr>
        <p:spPr>
          <a:xfrm>
            <a:off x="838125" y="1854094"/>
            <a:ext cx="3138259" cy="4316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Готовый алгоритм:</a:t>
            </a:r>
            <a:endParaRPr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4D5B6B"/>
                </a:solidFill>
                <a:latin typeface="Montserrat" pitchFamily="2" charset="-52"/>
                <a:ea typeface="DejaVu Sans"/>
              </a:rPr>
              <a:t> </a:t>
            </a:r>
            <a:endParaRPr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32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сенсор цвета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5B989-BA59-4A81-936D-CFF66789CAA2}"/>
              </a:ext>
            </a:extLst>
          </p:cNvPr>
          <p:cNvSpPr txBox="1"/>
          <p:nvPr/>
        </p:nvSpPr>
        <p:spPr>
          <a:xfrm>
            <a:off x="838125" y="1152523"/>
            <a:ext cx="10646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Камера, как сенсор цвета, необходима для решения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 распознавания цвета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того, чтобы включить камеру как сенсор линии, вам необходимо изменить режим работы камеры, в свойствах блока «Включить видеокамеру», на «Сенсор цвета». </a:t>
            </a:r>
          </a:p>
          <a:p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Массив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colorSensor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имеет три элемента: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colorSensor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[0]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красный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colorSensor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зеленый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colorSensor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синий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400" dirty="0">
              <a:latin typeface="Montser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CEAEF-39D0-47B7-9AA9-A96645E1788C}"/>
              </a:ext>
            </a:extLst>
          </p:cNvPr>
          <p:cNvSpPr txBox="1"/>
          <p:nvPr/>
        </p:nvSpPr>
        <p:spPr>
          <a:xfrm>
            <a:off x="838125" y="4847537"/>
            <a:ext cx="788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режиме сенсора цвета, камера делит кадр на 9 зон и возвращает среднее значение цвета центральной зоны.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A64C28-103B-4A28-AF3B-9A26D8FD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540" y="4528700"/>
            <a:ext cx="2536970" cy="19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сенсор цвета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3204B-AAC3-4D16-9F85-60F6D9968733}"/>
              </a:ext>
            </a:extLst>
          </p:cNvPr>
          <p:cNvSpPr txBox="1"/>
          <p:nvPr/>
        </p:nvSpPr>
        <p:spPr>
          <a:xfrm>
            <a:off x="838125" y="1192442"/>
            <a:ext cx="10646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6.1.4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только для реального робота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Напишите алгоритм распознавания зеленого и красного цвета с использованием камеры. Робот должен выводить в консоль цвет, который видит.</a:t>
            </a:r>
            <a:br>
              <a:rPr lang="en-US" sz="2400" b="1" dirty="0">
                <a:latin typeface="Montserrat"/>
              </a:rPr>
            </a:br>
            <a:br>
              <a:rPr lang="en-US" sz="2400" b="1" dirty="0">
                <a:latin typeface="Montserrat"/>
              </a:rPr>
            </a:br>
            <a:endParaRPr lang="ru-RU" sz="24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03435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задачи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3204B-AAC3-4D16-9F85-60F6D9968733}"/>
              </a:ext>
            </a:extLst>
          </p:cNvPr>
          <p:cNvSpPr txBox="1"/>
          <p:nvPr/>
        </p:nvSpPr>
        <p:spPr>
          <a:xfrm>
            <a:off x="838125" y="1192442"/>
            <a:ext cx="10646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Напишите алгоритм распознавания зеленого и красного цвета с использованием камеры. Робот должен выводить в консоль цвет, который видит.</a:t>
            </a:r>
            <a:br>
              <a:rPr lang="en-US" sz="2400" b="1" dirty="0">
                <a:latin typeface="Montserrat"/>
              </a:rPr>
            </a:br>
            <a:br>
              <a:rPr lang="en-US" sz="2400" b="1" dirty="0">
                <a:latin typeface="Montserrat"/>
              </a:rPr>
            </a:br>
            <a:endParaRPr lang="ru-RU" sz="2400" dirty="0">
              <a:latin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F1925-31B8-47EB-8261-794F1BAE4D68}"/>
              </a:ext>
            </a:extLst>
          </p:cNvPr>
          <p:cNvSpPr txBox="1"/>
          <p:nvPr/>
        </p:nvSpPr>
        <p:spPr>
          <a:xfrm>
            <a:off x="838125" y="2961929"/>
            <a:ext cx="6149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Инициализируйте камеру как сенсор цвета:</a:t>
            </a:r>
            <a:b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Запишите в переменные a, b значения красного и зеленого, используя сенсорные переменные: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Montserrat" panose="020B060402020202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754258-72EE-4B26-B3A7-00B26751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029" y="2436360"/>
            <a:ext cx="4175398" cy="17085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F3F1BE-46FD-4046-9044-9AE10D2F0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826" y="4144937"/>
            <a:ext cx="3421396" cy="16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8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19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задачи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F1925-31B8-47EB-8261-794F1BAE4D68}"/>
              </a:ext>
            </a:extLst>
          </p:cNvPr>
          <p:cNvSpPr txBox="1"/>
          <p:nvPr/>
        </p:nvSpPr>
        <p:spPr>
          <a:xfrm>
            <a:off x="838125" y="2151727"/>
            <a:ext cx="6149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3. Напишите условие, которое будет различать красный и зеленый цвета. Учитывая, что красный - это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colorSensor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[0]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- 255, а зеленый - это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colorSensor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- 255. 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Montserrat" panose="020B0604020202020204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160384-3499-4431-869F-F9B5E35E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3" y="1088679"/>
            <a:ext cx="5045872" cy="51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7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71D973-AF8A-49CC-8755-3E96D0201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4B54D1-0B13-428C-BCF3-8116DE22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Компьютерное зрение</a:t>
            </a: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D5313618-8E54-4D83-A73E-5089B78F348E}"/>
              </a:ext>
            </a:extLst>
          </p:cNvPr>
          <p:cNvSpPr/>
          <p:nvPr/>
        </p:nvSpPr>
        <p:spPr>
          <a:xfrm>
            <a:off x="838123" y="1032429"/>
            <a:ext cx="10515675" cy="15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Распознавание и отслеживание объектов, идентификация цвета, построение карты глубин – все это задачи обработки видео, которые в общем случае не решены и на сегодняшний день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7E3C71-BF94-4EE3-BFD1-FBB6CB3A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51" y="2311408"/>
            <a:ext cx="8215618" cy="386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69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20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Консоль робота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F1925-31B8-47EB-8261-794F1BAE4D68}"/>
              </a:ext>
            </a:extLst>
          </p:cNvPr>
          <p:cNvSpPr txBox="1"/>
          <p:nvPr/>
        </p:nvSpPr>
        <p:spPr>
          <a:xfrm>
            <a:off x="838124" y="1030128"/>
            <a:ext cx="10515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Функция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print()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позволяет отображать данные, которые робот выводит в консоль. Эти данные выводятся на панели «консоль робота».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Чтобы включить консоль робота, необходимо выставить галочку в настройках: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A3764E-A7FB-4232-A011-F27CD330E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433" y="2710109"/>
            <a:ext cx="4765569" cy="3358366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2232030-1687-4905-AF52-188ABFA6071A}"/>
              </a:ext>
            </a:extLst>
          </p:cNvPr>
          <p:cNvSpPr/>
          <p:nvPr/>
        </p:nvSpPr>
        <p:spPr>
          <a:xfrm>
            <a:off x="8789811" y="4986257"/>
            <a:ext cx="2743199" cy="108221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C807FF-1BC9-4436-ADAA-FA25A6FE924A}"/>
              </a:ext>
            </a:extLst>
          </p:cNvPr>
          <p:cNvSpPr txBox="1"/>
          <p:nvPr/>
        </p:nvSpPr>
        <p:spPr>
          <a:xfrm>
            <a:off x="8822909" y="5022898"/>
            <a:ext cx="2559252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Горячие клавиши для включения консоли: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35C5C60-5CD2-4E9E-AC53-7B1050DF28DC}"/>
              </a:ext>
            </a:extLst>
          </p:cNvPr>
          <p:cNvSpPr/>
          <p:nvPr/>
        </p:nvSpPr>
        <p:spPr>
          <a:xfrm>
            <a:off x="5832629" y="4731797"/>
            <a:ext cx="949910" cy="12428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66107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E768DE-2D39-4186-9214-536811CB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57" y="1015959"/>
            <a:ext cx="10528917" cy="528245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21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сенсор цвета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F1925-31B8-47EB-8261-794F1BAE4D68}"/>
              </a:ext>
            </a:extLst>
          </p:cNvPr>
          <p:cNvSpPr txBox="1"/>
          <p:nvPr/>
        </p:nvSpPr>
        <p:spPr>
          <a:xfrm>
            <a:off x="838125" y="1465134"/>
            <a:ext cx="614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Общий вид алгоритма: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7C340-3B9F-49CD-984C-CEBCA96B6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650"/>
          <a:stretch/>
        </p:blipFill>
        <p:spPr>
          <a:xfrm>
            <a:off x="758226" y="4869647"/>
            <a:ext cx="4319802" cy="1314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1158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сенсор объекта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E4636-9D1C-442B-A3D2-56FDCAC3557B}"/>
              </a:ext>
            </a:extLst>
          </p:cNvPr>
          <p:cNvSpPr txBox="1"/>
          <p:nvPr/>
        </p:nvSpPr>
        <p:spPr>
          <a:xfrm>
            <a:off x="838162" y="1273843"/>
            <a:ext cx="10515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Камера, как сенсор объекта, необходима для решения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 распознавания и отслеживания объектов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того, чтобы включить камеру как сенсор объекта, вам необходимо изменить режим работы камеры, в свойствах блока «Включить видеокамеру», на «Сенсор объекта». </a:t>
            </a:r>
          </a:p>
          <a:p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Режим «Сенсор объекта» имеет сенсорные переменные: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objectSensorSize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objectSensorX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objectSensorY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81D044-7CB8-41E0-BAC8-5A2E7452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151" y="4690163"/>
            <a:ext cx="3618385" cy="117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70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сенсор объекта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E4636-9D1C-442B-A3D2-56FDCAC3557B}"/>
              </a:ext>
            </a:extLst>
          </p:cNvPr>
          <p:cNvSpPr txBox="1"/>
          <p:nvPr/>
        </p:nvSpPr>
        <p:spPr>
          <a:xfrm>
            <a:off x="838125" y="1070113"/>
            <a:ext cx="10515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6.1.5: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Напишите алгоритм распознавания объекта с использованием камеры. Робот должен выводить в консоль координаты центра объекта и его диаметр в пикселях.</a:t>
            </a:r>
          </a:p>
          <a:p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1800" dirty="0"/>
            </a:br>
            <a:endParaRPr lang="ru-RU" sz="1800" dirty="0">
              <a:latin typeface="montserra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1F3655-A9B1-4164-B178-7B5F82BD664A}"/>
              </a:ext>
            </a:extLst>
          </p:cNvPr>
          <p:cNvSpPr/>
          <p:nvPr/>
        </p:nvSpPr>
        <p:spPr>
          <a:xfrm>
            <a:off x="838125" y="2767280"/>
            <a:ext cx="10721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Решение: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1. Инициализируйте камеру как сенсор объекта. Блок «Ждать нажатия кнопки»  необходим, чтобы камера успела включиться. Когда на экране робота появится изображение с камеры, можно приступать к следующему пункту.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28B6D3-210D-4D38-9FC0-8682631A87DE}"/>
              </a:ext>
            </a:extLst>
          </p:cNvPr>
          <p:cNvSpPr/>
          <p:nvPr/>
        </p:nvSpPr>
        <p:spPr>
          <a:xfrm>
            <a:off x="6900668" y="4569395"/>
            <a:ext cx="4858830" cy="150486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FB21F-2512-4E38-AB71-8B51A48C9B1E}"/>
              </a:ext>
            </a:extLst>
          </p:cNvPr>
          <p:cNvSpPr txBox="1"/>
          <p:nvPr/>
        </p:nvSpPr>
        <p:spPr>
          <a:xfrm>
            <a:off x="7031535" y="4695956"/>
            <a:ext cx="4858830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Обратите внимание, что решить задачу можно только на реальном роботе. Для корректного распознавания, объект должен контрастировать с фоном. 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DE4E76-A3F5-4635-9878-D32701B1C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06" y="4407425"/>
            <a:ext cx="44672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18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сенсор объекта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8A894D-19D5-42AE-AAA4-EB35ACA786E5}"/>
              </a:ext>
            </a:extLst>
          </p:cNvPr>
          <p:cNvSpPr/>
          <p:nvPr/>
        </p:nvSpPr>
        <p:spPr>
          <a:xfrm>
            <a:off x="838125" y="1098378"/>
            <a:ext cx="11353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2. Детектирование объекта. Блок «Ждать нажатия кнопки»  необходим, чтобы была возможность навести камеру на объект для детектирования: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E4D87-1808-421C-8CDC-8EBAA1CFC291}"/>
              </a:ext>
            </a:extLst>
          </p:cNvPr>
          <p:cNvSpPr txBox="1"/>
          <p:nvPr/>
        </p:nvSpPr>
        <p:spPr>
          <a:xfrm>
            <a:off x="838125" y="4328461"/>
            <a:ext cx="6729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3. Напишите цикл с условием на выход из программы по нажатию кнопки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Esc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на ложной ветке: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C1C6AE0-C34B-4CE5-8CCB-EC42B67E95AB}"/>
              </a:ext>
            </a:extLst>
          </p:cNvPr>
          <p:cNvSpPr/>
          <p:nvPr/>
        </p:nvSpPr>
        <p:spPr>
          <a:xfrm>
            <a:off x="941641" y="5529450"/>
            <a:ext cx="4803551" cy="4744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Как можно записать условие по-другому?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6741FE-8884-49B2-B36A-B0178C7E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076" y="3062072"/>
            <a:ext cx="2600325" cy="3114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1525E8-BAED-4665-9565-79267EEE0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952" y="2206211"/>
            <a:ext cx="46291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сенсор объекта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8A894D-19D5-42AE-AAA4-EB35ACA786E5}"/>
              </a:ext>
            </a:extLst>
          </p:cNvPr>
          <p:cNvSpPr/>
          <p:nvPr/>
        </p:nvSpPr>
        <p:spPr>
          <a:xfrm>
            <a:off x="596404" y="1262280"/>
            <a:ext cx="48425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4. На истинную ветку добавьте функцию присвоения координат центра объекта и диаметр в пикселях, переменным a,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b,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c. Далее добавьте вывод в консоль переменных a,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b,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c и закончите цикл блоком «Таймер»: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7D5116C-8D32-4BF6-A4E3-168B2191C0C6}"/>
              </a:ext>
            </a:extLst>
          </p:cNvPr>
          <p:cNvSpPr/>
          <p:nvPr/>
        </p:nvSpPr>
        <p:spPr>
          <a:xfrm>
            <a:off x="596404" y="4295484"/>
            <a:ext cx="4234387" cy="117983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Для вывода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значений в консоль робота используется блок «Выражение» и функция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print()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7067FF-F984-433D-8B56-5F075E8CD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511" y="1045039"/>
            <a:ext cx="3077514" cy="48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5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6BD581-1D0E-4FE6-A073-5474BDFC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3" y="1115293"/>
            <a:ext cx="11026066" cy="513488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сенсор объекта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C3CE6-EC7C-47E7-A736-9F9C1EB2AB35}"/>
              </a:ext>
            </a:extLst>
          </p:cNvPr>
          <p:cNvSpPr txBox="1"/>
          <p:nvPr/>
        </p:nvSpPr>
        <p:spPr>
          <a:xfrm>
            <a:off x="838125" y="1322609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Общий вид решения:</a:t>
            </a:r>
          </a:p>
        </p:txBody>
      </p:sp>
    </p:spTree>
    <p:extLst>
      <p:ext uri="{BB962C8B-B14F-4D97-AF65-F5344CB8AC3E}">
        <p14:creationId xmlns:p14="http://schemas.microsoft.com/office/powerpoint/2010/main" val="2523271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27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сенсор объекта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C3CE6-EC7C-47E7-A736-9F9C1EB2AB35}"/>
              </a:ext>
            </a:extLst>
          </p:cNvPr>
          <p:cNvSpPr txBox="1"/>
          <p:nvPr/>
        </p:nvSpPr>
        <p:spPr>
          <a:xfrm>
            <a:off x="838124" y="1141019"/>
            <a:ext cx="105156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Запуск программы на реальном роботе:</a:t>
            </a:r>
            <a:b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Дождитесь, пока включится видеокамера.</a:t>
            </a:r>
          </a:p>
          <a:p>
            <a:pPr fontAlgn="base">
              <a:buFont typeface="+mj-lt"/>
              <a:buAutoNum type="arabicPeriod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Поставьте робота таким образом, чтобы объект был в центре большого квадрата. Нажмите кнопку «Вверх» на контроллере, для детектирования объекта.</a:t>
            </a:r>
          </a:p>
          <a:p>
            <a:pPr fontAlgn="base">
              <a:buFont typeface="+mj-lt"/>
              <a:buAutoNum type="arabicPeriod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Нажмите кнопку «Вниз» на контроллере. </a:t>
            </a:r>
          </a:p>
          <a:p>
            <a:pPr fontAlgn="base">
              <a:buFont typeface="+mj-lt"/>
              <a:buAutoNum type="arabicPeriod"/>
            </a:pPr>
            <a:endParaRPr lang="ru-RU" sz="2000" dirty="0">
              <a:latin typeface="Montserrat" panose="020B0604020202020204"/>
            </a:endParaRPr>
          </a:p>
          <a:p>
            <a:endParaRPr lang="ru-RU" sz="2000" dirty="0">
              <a:latin typeface="Montserrat" panose="020B060402020202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34915C-5B28-4C9C-BF49-819D1D70E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36" y="3285496"/>
            <a:ext cx="2252583" cy="30160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A673CA-6299-4BBC-B2A2-E6C924FF8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545" y="3195867"/>
            <a:ext cx="2296919" cy="3105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37C80F-D531-43B5-B673-FA07127A0817}"/>
              </a:ext>
            </a:extLst>
          </p:cNvPr>
          <p:cNvSpPr txBox="1"/>
          <p:nvPr/>
        </p:nvSpPr>
        <p:spPr>
          <a:xfrm>
            <a:off x="3462022" y="3195867"/>
            <a:ext cx="51485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 случае правильного запуска, объект должен быть подсвечен желтым, а в консоль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TRIK Studio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должны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выводиться координаты и размер объекта каждые 250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мс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2000" dirty="0">
              <a:latin typeface="Montserrat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7417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фотоаппара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34CB2F19-FAFA-40B0-A00E-D37135A96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578" y="1181914"/>
            <a:ext cx="3553815" cy="35538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E09F9E0-AEA1-47A7-9DC1-686A67224A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E6C177-D721-4854-B51B-D415C74D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Компьютерное зрение</a:t>
            </a: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359597E4-82D4-464C-A769-BA8EFFBAB676}"/>
              </a:ext>
            </a:extLst>
          </p:cNvPr>
          <p:cNvSpPr/>
          <p:nvPr/>
        </p:nvSpPr>
        <p:spPr>
          <a:xfrm>
            <a:off x="838125" y="1181914"/>
            <a:ext cx="9349672" cy="205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Рассмотрим базовые алгоритмы обработки видео и реализуем их в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TRIK Studio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камера как сенсор линии (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lineSensor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;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камера как сенсор объектов (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objectSensor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;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определение цвета (</a:t>
            </a:r>
            <a:r>
              <a:rPr lang="ru-RU" sz="2400" b="1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colorSensor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C543AB7B-92F2-43CD-896E-24045A32B9D6}"/>
              </a:ext>
            </a:extLst>
          </p:cNvPr>
          <p:cNvSpPr/>
          <p:nvPr/>
        </p:nvSpPr>
        <p:spPr>
          <a:xfrm>
            <a:off x="838124" y="3355904"/>
            <a:ext cx="6208628" cy="15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 контроллеру ТРИК есть возможность подключать как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видеомодули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так USB веб-камеры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Видеомодуль подключается к порту video2,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USB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веб-камеры – к порту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USB.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FDA9EAA-BE8B-4659-84DB-6A4FF3710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205" y="3236794"/>
            <a:ext cx="2473068" cy="33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1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сенсор линии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B99AA529-199C-4301-9613-8A42CE6E5F88}"/>
              </a:ext>
            </a:extLst>
          </p:cNvPr>
          <p:cNvSpPr/>
          <p:nvPr/>
        </p:nvSpPr>
        <p:spPr>
          <a:xfrm>
            <a:off x="838124" y="1082814"/>
            <a:ext cx="10515675" cy="8126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Подключите </a:t>
            </a:r>
            <a:r>
              <a:rPr lang="ru-RU" sz="2200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видеомодуль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к порту video2 таким образом, чтобы ножка у красного штекера была справа.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4052E16E-3E6D-415D-956E-74DC9F715025}"/>
              </a:ext>
            </a:extLst>
          </p:cNvPr>
          <p:cNvSpPr/>
          <p:nvPr/>
        </p:nvSpPr>
        <p:spPr>
          <a:xfrm>
            <a:off x="838124" y="1989224"/>
            <a:ext cx="10515675" cy="8572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Напишем в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TRIK Studio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программу для запуска (инициализации) камеры: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D6E36B1A-45D1-48D3-8171-A9627442B445}"/>
              </a:ext>
            </a:extLst>
          </p:cNvPr>
          <p:cNvSpPr/>
          <p:nvPr/>
        </p:nvSpPr>
        <p:spPr>
          <a:xfrm>
            <a:off x="838124" y="4234656"/>
            <a:ext cx="10515675" cy="17311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Используйте блок «Включить камеру» для инициализации.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Каждый раз после этого блока будем ожидать нажатия клавиши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На панели «Настройка сенсоров» на порту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video2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включите «сенсор линии».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Запустите программу. После инициализации камеры, начнется трансляция видео на экран контроллера.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7989A5-2840-4566-94A7-7BFD3DB73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30" y="2520525"/>
            <a:ext cx="4851946" cy="165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4693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Профи</a:t>
            </a: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176BCFCD-7A7B-474B-8DFD-98B6EA328220}"/>
              </a:ext>
            </a:extLst>
          </p:cNvPr>
          <p:cNvSpPr/>
          <p:nvPr/>
        </p:nvSpPr>
        <p:spPr>
          <a:xfrm>
            <a:off x="838124" y="1206474"/>
            <a:ext cx="10638529" cy="82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Задача 6.1.1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 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Двигаться вдоль прерывистой линии (линии профи) с использованием камеры.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Montserrat" pitchFamily="2" charset="-5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D601F5C-C649-43B1-89CD-5E25C674F8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4" y="2390870"/>
            <a:ext cx="4634142" cy="28326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3AFECC6-CCD4-495A-84D4-EBBCEEDD3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61" y="2390870"/>
            <a:ext cx="4257880" cy="28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stomShape 3">
            <a:extLst>
              <a:ext uri="{FF2B5EF4-FFF2-40B4-BE49-F238E27FC236}">
                <a16:creationId xmlns:a16="http://schemas.microsoft.com/office/drawing/2014/main" id="{13EA85EE-0118-4E0D-8DE4-96C9D0185378}"/>
              </a:ext>
            </a:extLst>
          </p:cNvPr>
          <p:cNvSpPr/>
          <p:nvPr/>
        </p:nvSpPr>
        <p:spPr>
          <a:xfrm>
            <a:off x="741949" y="5405549"/>
            <a:ext cx="5081802" cy="5069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Линия Профи в 2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редакторе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TRIK Studio</a:t>
            </a:r>
            <a:endParaRPr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Montserrat" pitchFamily="2" charset="-5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DBAD1FE2-94C8-4133-9AAC-FAF28D43445F}"/>
              </a:ext>
            </a:extLst>
          </p:cNvPr>
          <p:cNvSpPr/>
          <p:nvPr/>
        </p:nvSpPr>
        <p:spPr>
          <a:xfrm>
            <a:off x="6428382" y="5398036"/>
            <a:ext cx="5165037" cy="5069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Линия Профи на соревнованиях </a:t>
            </a:r>
            <a:r>
              <a:rPr lang="ru-RU" sz="2000" i="1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Робофинист</a:t>
            </a:r>
            <a:endParaRPr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96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Профи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9DE8148D-84AC-4B8B-AC33-A2C80E7CA316}"/>
              </a:ext>
            </a:extLst>
          </p:cNvPr>
          <p:cNvSpPr/>
          <p:nvPr/>
        </p:nvSpPr>
        <p:spPr>
          <a:xfrm>
            <a:off x="838123" y="4803606"/>
            <a:ext cx="10515675" cy="936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После детектирования снова ожидаем нажатия клавиши, чтобы установить робота на старт.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F544678F-915A-49FA-B0B1-C78749BFB766}"/>
              </a:ext>
            </a:extLst>
          </p:cNvPr>
          <p:cNvSpPr/>
          <p:nvPr/>
        </p:nvSpPr>
        <p:spPr>
          <a:xfrm>
            <a:off x="838125" y="3825496"/>
            <a:ext cx="10515675" cy="8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TRIK Studio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для детектирования есть соответствующий блок - «Детектировать по камере».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AF3AA62B-17A3-4B34-9744-F7906D1078E2}"/>
              </a:ext>
            </a:extLst>
          </p:cNvPr>
          <p:cNvSpPr/>
          <p:nvPr/>
        </p:nvSpPr>
        <p:spPr>
          <a:xfrm>
            <a:off x="838123" y="1295022"/>
            <a:ext cx="10515675" cy="43114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Прежде чем отслеживать какой-либо объект, его необходимо детектировать.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7C61EF-2153-492E-BBD4-1E84695ED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23" y="1866807"/>
            <a:ext cx="9415244" cy="1752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7190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Профи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FEF94661-3187-43C9-94FF-B0F7C450A560}"/>
              </a:ext>
            </a:extLst>
          </p:cNvPr>
          <p:cNvSpPr/>
          <p:nvPr/>
        </p:nvSpPr>
        <p:spPr>
          <a:xfrm>
            <a:off x="838123" y="2904229"/>
            <a:ext cx="7772477" cy="21794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Калибровка линии:</a:t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На контроллере ТРИК в режиме сенсора линии на дисплее отображается кроме видео 4 вертикальных полосы (убедитесь, что камера правильно ориентирована).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Наведите камеру на линию таким образом, чтобы последняя оказалась между полосами (в своеобразном коридоре).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Montserrat" pitchFamily="2" charset="-52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B1452004-A95E-4752-B383-D9B898C7AE4A}"/>
              </a:ext>
            </a:extLst>
          </p:cNvPr>
          <p:cNvSpPr/>
          <p:nvPr/>
        </p:nvSpPr>
        <p:spPr>
          <a:xfrm>
            <a:off x="838124" y="5212900"/>
            <a:ext cx="7772476" cy="101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Нажмите на кнопку, использующуюся в алгоритме (вверх) для детектирования. Распознанный объект окрасится в ярко-жёлтый цвет.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FA6A0A-154F-4B4B-B93A-6EEC5C48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20" y="1177897"/>
            <a:ext cx="8305100" cy="1545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AFBFD2-EF75-4F03-9B58-DC44021EB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313" y="2723621"/>
            <a:ext cx="2578487" cy="19861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97BA09-155F-4268-9475-45A43443F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312" y="4746822"/>
            <a:ext cx="2578487" cy="20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7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Профи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06D3BDC4-D158-4C47-A719-9A094CD9B9CA}"/>
              </a:ext>
            </a:extLst>
          </p:cNvPr>
          <p:cNvSpPr/>
          <p:nvPr/>
        </p:nvSpPr>
        <p:spPr>
          <a:xfrm>
            <a:off x="838125" y="1068709"/>
            <a:ext cx="1051567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Далее необходимо написать регулятор для движения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4D5B6B"/>
                </a:solidFill>
                <a:latin typeface="Montserrat" pitchFamily="2" charset="-52"/>
                <a:ea typeface="DejaVu Sans"/>
              </a:rPr>
              <a:t> </a:t>
            </a:r>
            <a:endParaRPr dirty="0">
              <a:latin typeface="Montserrat" pitchFamily="2" charset="-52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C73BBCD8-519B-487F-83C8-3B8F5F8E1452}"/>
              </a:ext>
            </a:extLst>
          </p:cNvPr>
          <p:cNvSpPr/>
          <p:nvPr/>
        </p:nvSpPr>
        <p:spPr>
          <a:xfrm>
            <a:off x="838125" y="1589423"/>
            <a:ext cx="10515675" cy="10453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Используйте блок «Датчик линии в переменную», который записывает показание отклонения объекта от центра экрана по оси Х (от -100 до 100) в переменную, указанную в свойствах. Другими словами, это динамическая ошибка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25F206-29F0-4E27-ADD5-399AC02E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58" y="2983587"/>
            <a:ext cx="11521608" cy="30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2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Линия Профи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D2142DE2-92DB-464D-9F84-3A837CC57481}"/>
              </a:ext>
            </a:extLst>
          </p:cNvPr>
          <p:cNvSpPr/>
          <p:nvPr/>
        </p:nvSpPr>
        <p:spPr>
          <a:xfrm>
            <a:off x="838125" y="989092"/>
            <a:ext cx="10515675" cy="13514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Задача 6.1.2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самостоятельная)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Реализуйте алгоритм движения робота с камерой по линии, используя ПД-регулятор.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7F32-2072-43C4-A1B4-44449635A4E1}"/>
              </a:ext>
            </a:extLst>
          </p:cNvPr>
          <p:cNvSpPr/>
          <p:nvPr/>
        </p:nvSpPr>
        <p:spPr>
          <a:xfrm>
            <a:off x="838124" y="2489480"/>
            <a:ext cx="10515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*Как можно улучшить алгоритм, в случае, когда линия теряется из поля зрения на резком повороте?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C2181D-2016-4829-B0B1-D662AF21D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90" y="3429001"/>
            <a:ext cx="5468682" cy="2778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28369487"/>
      </p:ext>
    </p:extLst>
  </p:cSld>
  <p:clrMapOvr>
    <a:masterClrMapping/>
  </p:clrMapOvr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Ktheme2019" id="{3EE4B165-53EC-4A0A-9C55-72CB4EA76720}" vid="{6A35BB6B-5003-4483-AF5E-6DF0028E6E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</Template>
  <TotalTime>32968</TotalTime>
  <Words>1289</Words>
  <Application>Microsoft Office PowerPoint</Application>
  <PresentationFormat>Широкоэкранный</PresentationFormat>
  <Paragraphs>128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montserrat</vt:lpstr>
      <vt:lpstr>montserrat</vt:lpstr>
      <vt:lpstr>Verdana</vt:lpstr>
      <vt:lpstr>TRIKtheme2019</vt:lpstr>
      <vt:lpstr>Компьютерное зрение</vt:lpstr>
      <vt:lpstr>Компьютерное зрение</vt:lpstr>
      <vt:lpstr>Компьютерное зрение</vt:lpstr>
      <vt:lpstr>Режим сенсор линии</vt:lpstr>
      <vt:lpstr>Линия Профи</vt:lpstr>
      <vt:lpstr>Линия Профи</vt:lpstr>
      <vt:lpstr>Линия Профи</vt:lpstr>
      <vt:lpstr>Линия Профи</vt:lpstr>
      <vt:lpstr>Линия Профи</vt:lpstr>
      <vt:lpstr>Линия Профи</vt:lpstr>
      <vt:lpstr>Линия Профи</vt:lpstr>
      <vt:lpstr>Линия Профи</vt:lpstr>
      <vt:lpstr>Линия Профи</vt:lpstr>
      <vt:lpstr>Линия Профи</vt:lpstr>
      <vt:lpstr>Линия Профи</vt:lpstr>
      <vt:lpstr>Режим сенсор цвета</vt:lpstr>
      <vt:lpstr>Режим сенсор цвета</vt:lpstr>
      <vt:lpstr>Решение задачи</vt:lpstr>
      <vt:lpstr>Решение задачи</vt:lpstr>
      <vt:lpstr>Консоль робота</vt:lpstr>
      <vt:lpstr>Режим сенсор цвета</vt:lpstr>
      <vt:lpstr>Режим сенсор объекта</vt:lpstr>
      <vt:lpstr>Режим сенсор объекта</vt:lpstr>
      <vt:lpstr>Режим сенсор объекта</vt:lpstr>
      <vt:lpstr>Режим сенсор объекта</vt:lpstr>
      <vt:lpstr>Режим сенсор объекта</vt:lpstr>
      <vt:lpstr>Режим сенсор объекта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Компьютерное зрение</dc:title>
  <dc:creator>Анастасия Мерецкая</dc:creator>
  <cp:lastModifiedBy>Анастасия Мерецкая</cp:lastModifiedBy>
  <cp:revision>117</cp:revision>
  <dcterms:created xsi:type="dcterms:W3CDTF">2019-09-12T18:22:40Z</dcterms:created>
  <dcterms:modified xsi:type="dcterms:W3CDTF">2020-10-31T10:30:07Z</dcterms:modified>
</cp:coreProperties>
</file>