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7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6" roundtripDataSignature="AMtx7miDWKGVM+QFRc+YfayvjmVa8K1i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E2644-51D5-45ED-8083-D21A4108C7F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FFF1A-20BD-40F2-ACA5-577C908234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566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c8b6e55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c8b6e555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5c8b6e555a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10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trikset.com/" TargetMode="External"/><Relationship Id="rId2" Type="http://schemas.openxmlformats.org/officeDocument/2006/relationships/hyperlink" Target="mailto:support@trikset.com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rikset.com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ик">
  <p:cSld name="2_Титульный слайд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/>
          <p:nvPr/>
        </p:nvSpPr>
        <p:spPr>
          <a:xfrm>
            <a:off x="1971675" y="1646664"/>
            <a:ext cx="8266043" cy="1728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2"/>
          <p:cNvSpPr txBox="1">
            <a:spLocks noGrp="1"/>
          </p:cNvSpPr>
          <p:nvPr>
            <p:ph type="ctrTitle"/>
          </p:nvPr>
        </p:nvSpPr>
        <p:spPr>
          <a:xfrm>
            <a:off x="1963392" y="1539747"/>
            <a:ext cx="8266043" cy="1644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6000"/>
              <a:buFont typeface="Verdana"/>
              <a:buNone/>
              <a:defRPr sz="48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ru-RU" dirty="0"/>
              <a:t>Образец заголовка</a:t>
            </a:r>
            <a:endParaRPr dirty="0"/>
          </a:p>
        </p:txBody>
      </p:sp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 l="3016" t="11569" r="3069" b="11220"/>
          <a:stretch/>
        </p:blipFill>
        <p:spPr>
          <a:xfrm>
            <a:off x="838200" y="480894"/>
            <a:ext cx="2927437" cy="56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2"/>
          <p:cNvPicPr preferRelativeResize="0"/>
          <p:nvPr/>
        </p:nvPicPr>
        <p:blipFill>
          <a:blip r:embed="rId3"/>
          <a:srcRect/>
          <a:stretch/>
        </p:blipFill>
        <p:spPr>
          <a:xfrm>
            <a:off x="4533900" y="3158114"/>
            <a:ext cx="3124199" cy="312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>
  <p:cSld name="Заголовок раздела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4" name="Google Shape;24;p13"/>
          <p:cNvSpPr/>
          <p:nvPr/>
        </p:nvSpPr>
        <p:spPr>
          <a:xfrm>
            <a:off x="838199" y="360000"/>
            <a:ext cx="8802757" cy="612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  <a:defRPr sz="36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pPr marL="0" marR="0" lvl="0" indent="0" rtl="0">
              <a:spcBef>
                <a:spcPts val="0"/>
              </a:spcBef>
              <a:spcAft>
                <a:spcPts val="0"/>
              </a:spcAft>
            </a:pPr>
            <a:r>
              <a:rPr lang="ru-RU" sz="3600" b="1" dirty="0">
                <a:solidFill>
                  <a:srgbClr val="99CC00"/>
                </a:solidFill>
                <a:latin typeface="Verdana"/>
                <a:ea typeface="Verdana"/>
                <a:sym typeface="Verdana"/>
              </a:rPr>
              <a:t>Образец заголовка</a:t>
            </a:r>
            <a:endParaRPr lang="ru-RU" sz="3600" b="1" dirty="0">
              <a:solidFill>
                <a:srgbClr val="99CC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олько заголовок">
  <p:cSld name="1_Только заголовок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/>
          <p:nvPr/>
        </p:nvSpPr>
        <p:spPr>
          <a:xfrm>
            <a:off x="838199" y="393585"/>
            <a:ext cx="8802757" cy="54483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ru-RU" sz="3200" b="1" i="0" u="none" strike="noStrike" cap="none" dirty="0">
                <a:solidFill>
                  <a:srgbClr val="99CC00"/>
                </a:solidFill>
                <a:latin typeface="Verdana"/>
                <a:ea typeface="Verdana"/>
                <a:cs typeface="Calibri"/>
                <a:sym typeface="Verdana"/>
              </a:rPr>
              <a:t>Информация и контакты</a:t>
            </a:r>
            <a:endParaRPr sz="32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1" name="Google Shape;31;p14"/>
          <p:cNvSpPr txBox="1"/>
          <p:nvPr/>
        </p:nvSpPr>
        <p:spPr>
          <a:xfrm>
            <a:off x="4076700" y="1614256"/>
            <a:ext cx="7467601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Поддержка ТРИК: </a:t>
            </a: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"/>
              </a:rPr>
              <a:t>support@trikset.com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Справочный центр ТРИК: </a:t>
            </a: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help.trikset.com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5307" y="2214584"/>
            <a:ext cx="3592786" cy="3592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14800" y="2857817"/>
            <a:ext cx="2581275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4"/>
          <p:cNvSpPr txBox="1"/>
          <p:nvPr/>
        </p:nvSpPr>
        <p:spPr>
          <a:xfrm>
            <a:off x="6785632" y="2829858"/>
            <a:ext cx="100553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trikset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5680" y="1580971"/>
            <a:ext cx="2563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trikset.com</a:t>
            </a:r>
            <a:endParaRPr lang="ru-RU"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-nc-sa/3.0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1" name="Google Shape;1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12" name="Google Shape;12;p11"/>
          <p:cNvPicPr preferRelativeResize="0"/>
          <p:nvPr/>
        </p:nvPicPr>
        <p:blipFill rotWithShape="1">
          <a:blip r:embed="rId5">
            <a:alphaModFix/>
          </a:blip>
          <a:srcRect l="6972" t="36957" r="7355" b="36954"/>
          <a:stretch/>
        </p:blipFill>
        <p:spPr>
          <a:xfrm>
            <a:off x="9945279" y="396000"/>
            <a:ext cx="1782001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1"/>
          <p:cNvSpPr txBox="1"/>
          <p:nvPr/>
        </p:nvSpPr>
        <p:spPr>
          <a:xfrm>
            <a:off x="1581150" y="6314626"/>
            <a:ext cx="242887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Распространяется по лицензии </a:t>
            </a:r>
            <a:r>
              <a:rPr lang="ru-RU" sz="1200" b="0" i="0" u="sng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Creative Commons BY-NC-SA</a:t>
            </a:r>
            <a:endParaRPr sz="1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1"/>
          <p:cNvSpPr txBox="1"/>
          <p:nvPr/>
        </p:nvSpPr>
        <p:spPr>
          <a:xfrm>
            <a:off x="4162425" y="6314626"/>
            <a:ext cx="391477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ООО «</a:t>
            </a:r>
            <a:r>
              <a:rPr lang="ru-RU" sz="1200" b="0" i="0" u="none" strike="noStrike" cap="none" dirty="0" err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КиберТех</a:t>
            </a: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Санкт-Петербург, 2020</a:t>
            </a:r>
            <a:endParaRPr sz="1200" b="0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28675" y="6434126"/>
            <a:ext cx="739617" cy="25877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E48B05-ACEB-4147-890C-2C1B4823A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978" y="1574688"/>
            <a:ext cx="8266043" cy="1644006"/>
          </a:xfrm>
        </p:spPr>
        <p:txBody>
          <a:bodyPr/>
          <a:lstStyle/>
          <a:p>
            <a:r>
              <a:rPr lang="ru-RU" sz="4400" dirty="0"/>
              <a:t>Движение вдоль линии с двумя датчиками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9F8F1BD-02DF-469C-BF1F-8B204C7EC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787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c8b6e555a_0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10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2" y="306961"/>
            <a:ext cx="8802900" cy="612000"/>
          </a:xfrm>
        </p:spPr>
        <p:txBody>
          <a:bodyPr/>
          <a:lstStyle/>
          <a:p>
            <a:r>
              <a:rPr lang="ru-RU" sz="4400" dirty="0"/>
              <a:t>Движение вдоль линии</a:t>
            </a: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CF804D90-1014-44A7-9D4F-9BAAC353512D}"/>
              </a:ext>
            </a:extLst>
          </p:cNvPr>
          <p:cNvGrpSpPr/>
          <p:nvPr/>
        </p:nvGrpSpPr>
        <p:grpSpPr>
          <a:xfrm>
            <a:off x="838122" y="5092943"/>
            <a:ext cx="10445396" cy="981933"/>
            <a:chOff x="94002" y="192095"/>
            <a:chExt cx="5579013" cy="1438825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CF31D236-8F14-4689-86DE-CEFCEA7FCAE8}"/>
                </a:ext>
              </a:extLst>
            </p:cNvPr>
            <p:cNvSpPr/>
            <p:nvPr/>
          </p:nvSpPr>
          <p:spPr>
            <a:xfrm>
              <a:off x="94002" y="192095"/>
              <a:ext cx="5579013" cy="1438825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13" name="Прямоугольник: скругленные углы 4">
              <a:extLst>
                <a:ext uri="{FF2B5EF4-FFF2-40B4-BE49-F238E27FC236}">
                  <a16:creationId xmlns:a16="http://schemas.microsoft.com/office/drawing/2014/main" id="{06B40112-E284-48B3-9600-426F916AA433}"/>
                </a:ext>
              </a:extLst>
            </p:cNvPr>
            <p:cNvSpPr txBox="1"/>
            <p:nvPr/>
          </p:nvSpPr>
          <p:spPr>
            <a:xfrm>
              <a:off x="282009" y="453636"/>
              <a:ext cx="5391006" cy="9157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r>
                <a:rPr lang="ru-RU" sz="2000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Оптимальное решение для реального робота – пара датчиков, параллельные друг другу (расстояние между датчиками – 70 мм, высота над полем – 1 см)</a:t>
              </a:r>
            </a:p>
          </p:txBody>
        </p:sp>
      </p:grpSp>
      <p:sp>
        <p:nvSpPr>
          <p:cNvPr id="14" name="CustomShape 4">
            <a:extLst>
              <a:ext uri="{FF2B5EF4-FFF2-40B4-BE49-F238E27FC236}">
                <a16:creationId xmlns:a16="http://schemas.microsoft.com/office/drawing/2014/main" id="{B0A8E969-06EC-48B8-AA14-B530294F1146}"/>
              </a:ext>
            </a:extLst>
          </p:cNvPr>
          <p:cNvSpPr/>
          <p:nvPr/>
        </p:nvSpPr>
        <p:spPr>
          <a:xfrm>
            <a:off x="838122" y="1245511"/>
            <a:ext cx="10445396" cy="698739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Задача 5.4.1</a:t>
            </a:r>
            <a: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: написать алгоритм перемещения робота по трассе, размеченной чёрной линией. Движение вдоль линии с двумя датчиками освещенности.</a:t>
            </a:r>
            <a:endParaRPr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dirty="0">
              <a:latin typeface="Montserrat" pitchFamily="2" charset="-52"/>
            </a:endParaRPr>
          </a:p>
        </p:txBody>
      </p:sp>
      <p:sp>
        <p:nvSpPr>
          <p:cNvPr id="15" name="CustomShape 5">
            <a:extLst>
              <a:ext uri="{FF2B5EF4-FFF2-40B4-BE49-F238E27FC236}">
                <a16:creationId xmlns:a16="http://schemas.microsoft.com/office/drawing/2014/main" id="{EC82F096-D719-437E-BDDA-BC1B59E18A85}"/>
              </a:ext>
            </a:extLst>
          </p:cNvPr>
          <p:cNvSpPr/>
          <p:nvPr/>
        </p:nvSpPr>
        <p:spPr>
          <a:xfrm>
            <a:off x="838122" y="2698466"/>
            <a:ext cx="9584262" cy="10801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Модель: </a:t>
            </a:r>
            <a: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образовательная тележка с двумя датчиками освещенности.</a:t>
            </a:r>
            <a:endParaRPr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A340F130-34AC-441C-ADF8-FB19A2DD1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534" y="3327771"/>
            <a:ext cx="2789984" cy="14077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5669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3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5" y="310984"/>
            <a:ext cx="8802900" cy="612000"/>
          </a:xfrm>
        </p:spPr>
        <p:txBody>
          <a:bodyPr/>
          <a:lstStyle/>
          <a:p>
            <a:r>
              <a:rPr lang="ru-RU" sz="4400" dirty="0"/>
              <a:t>Движение вдоль линии</a:t>
            </a:r>
          </a:p>
        </p:txBody>
      </p:sp>
      <p:sp>
        <p:nvSpPr>
          <p:cNvPr id="6" name="CustomShape 5">
            <a:extLst>
              <a:ext uri="{FF2B5EF4-FFF2-40B4-BE49-F238E27FC236}">
                <a16:creationId xmlns:a16="http://schemas.microsoft.com/office/drawing/2014/main" id="{FB6C61C9-B4DD-40D3-9444-F670CD1BF702}"/>
              </a:ext>
            </a:extLst>
          </p:cNvPr>
          <p:cNvSpPr/>
          <p:nvPr/>
        </p:nvSpPr>
        <p:spPr>
          <a:xfrm>
            <a:off x="838125" y="1315165"/>
            <a:ext cx="10515674" cy="365125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Модель: </a:t>
            </a:r>
            <a: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образовательная тележка с двумя датчиками освещенности.</a:t>
            </a:r>
            <a:endParaRPr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97F2A49-7F58-488E-8CC2-A5C0035A3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072" y="1986866"/>
            <a:ext cx="5886038" cy="42541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3348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4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146" y="545284"/>
            <a:ext cx="8802900" cy="360936"/>
          </a:xfrm>
        </p:spPr>
        <p:txBody>
          <a:bodyPr/>
          <a:lstStyle/>
          <a:p>
            <a:r>
              <a:rPr lang="ru-RU" sz="2000" dirty="0"/>
              <a:t>Решение с 4х позиционным регулятором состояний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005AC7BA-87DC-4221-B244-37569E1F0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440" y="1087662"/>
            <a:ext cx="8628126" cy="50872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098252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5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Калибровка</a:t>
            </a: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5087AA8F-615C-4674-8FFC-8677FF2CA48C}"/>
              </a:ext>
            </a:extLst>
          </p:cNvPr>
          <p:cNvSpPr/>
          <p:nvPr/>
        </p:nvSpPr>
        <p:spPr>
          <a:xfrm>
            <a:off x="712357" y="1170506"/>
            <a:ext cx="9589324" cy="1457284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Калибровка: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Поставить робота двумя датчиками на белый, нажать «вверх»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;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Поставить робота двумя датчиками на черный, нажать «вниз»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;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Поставить робота в начальную точку.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17E7CA9-3847-4CF2-BD47-CA5EF2236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548" y="2791857"/>
            <a:ext cx="919162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1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6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5" y="444616"/>
            <a:ext cx="8802900" cy="544475"/>
          </a:xfrm>
        </p:spPr>
        <p:txBody>
          <a:bodyPr/>
          <a:lstStyle/>
          <a:p>
            <a:r>
              <a:rPr lang="ru-RU" sz="2800" dirty="0"/>
              <a:t>Статистическая и динамические ошибки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2EA65ED2-ED31-4FBE-B026-1ACD7AB837E3}"/>
                  </a:ext>
                </a:extLst>
              </p:cNvPr>
              <p:cNvSpPr/>
              <p:nvPr/>
            </p:nvSpPr>
            <p:spPr>
              <a:xfrm>
                <a:off x="758226" y="1504954"/>
                <a:ext cx="10595574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Статическая ошибка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𝒆𝒓𝒓</m:t>
                        </m:r>
                      </m:e>
                      <m:sub>
                        <m:r>
                          <a:rPr lang="ru-R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𝒔𝒕</m:t>
                        </m:r>
                      </m:sub>
                    </m:sSub>
                  </m:oMath>
                </a14:m>
                <a:r>
                  <a:rPr lang="ru-RU" sz="24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 – </a:t>
                </a:r>
                <a:r>
                  <a:rPr lang="ru-RU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Разница показания датчиков при калибровке в состоянии покоя.</a:t>
                </a:r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В нашей задаче это разница показаний, когда оба датчика находятся над белым полем.</a:t>
                </a:r>
              </a:p>
              <a:p>
                <a:endParaRPr lang="ru-RU" sz="2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ru-RU" sz="24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ru-RU" sz="24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Динамическая ошибка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𝒆𝒓𝒓</m:t>
                        </m:r>
                      </m:e>
                      <m:sub>
                        <m:r>
                          <a:rPr lang="ru-R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sub>
                    </m:sSub>
                  </m:oMath>
                </a14:m>
                <a:r>
                  <a:rPr lang="ru-RU" sz="24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 – </a:t>
                </a:r>
                <a:r>
                  <a:rPr lang="ru-RU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разница показания датчиков в процессе движения.</a:t>
                </a:r>
              </a:p>
              <a:p>
                <a:r>
                  <a:rPr lang="ru-RU" sz="24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Управляющее воздействие (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r>
                  <a:rPr lang="ru-RU" sz="24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это произведение коэффициента пропорциональности (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ru-RU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 на ошибку </a:t>
                </a:r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(err)</a:t>
                </a:r>
                <a:r>
                  <a:rPr lang="ru-RU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2EA65ED2-ED31-4FBE-B026-1ACD7AB837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226" y="1504954"/>
                <a:ext cx="10595574" cy="3416320"/>
              </a:xfrm>
              <a:prstGeom prst="rect">
                <a:avLst/>
              </a:prstGeom>
              <a:blipFill>
                <a:blip r:embed="rId2"/>
                <a:stretch>
                  <a:fillRect l="-863" t="-1429" b="-3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AA8A26C-1C01-44AC-BED3-AD3BBA16977D}"/>
                  </a:ext>
                </a:extLst>
              </p:cNvPr>
              <p:cNvSpPr txBox="1"/>
              <p:nvPr/>
            </p:nvSpPr>
            <p:spPr>
              <a:xfrm>
                <a:off x="4147771" y="5372261"/>
                <a:ext cx="397277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𝒆𝒓𝒓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ru-RU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−(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𝒆𝒓𝒓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 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𝒆𝒓𝒓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𝒔𝒕</m:t>
                          </m:r>
                        </m:sub>
                      </m:sSub>
                      <m:r>
                        <a:rPr lang="ru-RU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AA8A26C-1C01-44AC-BED3-AD3BBA169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771" y="5372261"/>
                <a:ext cx="3972772" cy="369332"/>
              </a:xfrm>
              <a:prstGeom prst="rect">
                <a:avLst/>
              </a:prstGeom>
              <a:blipFill>
                <a:blip r:embed="rId3"/>
                <a:stretch>
                  <a:fillRect b="-377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CE462573-3637-4E62-B1BD-3EF6D1776C00}"/>
                  </a:ext>
                </a:extLst>
              </p:cNvPr>
              <p:cNvSpPr/>
              <p:nvPr/>
            </p:nvSpPr>
            <p:spPr>
              <a:xfrm>
                <a:off x="4072131" y="4924054"/>
                <a:ext cx="476944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𝒆𝒓𝒓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𝒔𝒆𝒏𝒔𝒐𝒓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𝒔𝒆𝒏𝒔𝒐𝒓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CE462573-3637-4E62-B1BD-3EF6D1776C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131" y="4924054"/>
                <a:ext cx="4769445" cy="461665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92ADE3EB-3F21-4C02-81E5-EFC5DFC92B13}"/>
                  </a:ext>
                </a:extLst>
              </p:cNvPr>
              <p:cNvSpPr/>
              <p:nvPr/>
            </p:nvSpPr>
            <p:spPr>
              <a:xfrm>
                <a:off x="3849370" y="5728134"/>
                <a:ext cx="272930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𝒖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𝒆𝒓𝒓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92ADE3EB-3F21-4C02-81E5-EFC5DFC92B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370" y="5728134"/>
                <a:ext cx="272930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9BA4B8AD-1733-4032-9984-2FB44912E6FE}"/>
              </a:ext>
            </a:extLst>
          </p:cNvPr>
          <p:cNvSpPr/>
          <p:nvPr/>
        </p:nvSpPr>
        <p:spPr>
          <a:xfrm>
            <a:off x="3819760" y="4921273"/>
            <a:ext cx="4938346" cy="1242271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BC8F29D-3122-4342-9F36-D7D02B777BD3}"/>
                  </a:ext>
                </a:extLst>
              </p:cNvPr>
              <p:cNvSpPr/>
              <p:nvPr/>
            </p:nvSpPr>
            <p:spPr>
              <a:xfrm>
                <a:off x="3819760" y="2747224"/>
                <a:ext cx="476944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𝒆𝒓𝒓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sub>
                      </m:sSub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𝒔𝒆𝒏𝒔𝒐𝒓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</m:t>
                      </m:r>
                      <m:r>
                        <a:rPr lang="en-US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𝒔𝒆𝒏𝒔𝒐𝒓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BC8F29D-3122-4342-9F36-D7D02B777B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760" y="2747224"/>
                <a:ext cx="4769445" cy="461665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3499B4D1-04E0-42D7-AC0D-FA0EF3113EBA}"/>
              </a:ext>
            </a:extLst>
          </p:cNvPr>
          <p:cNvSpPr/>
          <p:nvPr/>
        </p:nvSpPr>
        <p:spPr>
          <a:xfrm>
            <a:off x="3688190" y="2759978"/>
            <a:ext cx="5069915" cy="461665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val="3023530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7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5" y="446996"/>
            <a:ext cx="8802900" cy="470813"/>
          </a:xfrm>
        </p:spPr>
        <p:txBody>
          <a:bodyPr/>
          <a:lstStyle/>
          <a:p>
            <a:r>
              <a:rPr lang="ru-RU" sz="2500" dirty="0"/>
              <a:t>Решение с пропорциональным регулятором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EE026F6-373A-46A2-BB9F-BCC011B84733}"/>
              </a:ext>
            </a:extLst>
          </p:cNvPr>
          <p:cNvGrpSpPr/>
          <p:nvPr/>
        </p:nvGrpSpPr>
        <p:grpSpPr>
          <a:xfrm>
            <a:off x="838125" y="5268286"/>
            <a:ext cx="10515674" cy="948256"/>
            <a:chOff x="94002" y="192095"/>
            <a:chExt cx="5579013" cy="1438825"/>
          </a:xfrm>
        </p:grpSpPr>
        <p:sp>
          <p:nvSpPr>
            <p:cNvPr id="7" name="Прямоугольник: скругленные углы 6">
              <a:extLst>
                <a:ext uri="{FF2B5EF4-FFF2-40B4-BE49-F238E27FC236}">
                  <a16:creationId xmlns:a16="http://schemas.microsoft.com/office/drawing/2014/main" id="{0B73AB75-BBAF-40E7-93AB-611AAB07C0B2}"/>
                </a:ext>
              </a:extLst>
            </p:cNvPr>
            <p:cNvSpPr/>
            <p:nvPr/>
          </p:nvSpPr>
          <p:spPr>
            <a:xfrm>
              <a:off x="94002" y="192095"/>
              <a:ext cx="5579013" cy="1438825"/>
            </a:xfrm>
            <a:prstGeom prst="round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рямоугольник: скругленные углы 4">
              <a:extLst>
                <a:ext uri="{FF2B5EF4-FFF2-40B4-BE49-F238E27FC236}">
                  <a16:creationId xmlns:a16="http://schemas.microsoft.com/office/drawing/2014/main" id="{53B4D6A0-1988-4EC7-9253-9074709641C5}"/>
                </a:ext>
              </a:extLst>
            </p:cNvPr>
            <p:cNvSpPr txBox="1"/>
            <p:nvPr/>
          </p:nvSpPr>
          <p:spPr>
            <a:xfrm>
              <a:off x="159939" y="453635"/>
              <a:ext cx="5513076" cy="9157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800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 данном случае калибровка является замером статической ошибки,</a:t>
              </a:r>
              <a:endParaRPr lang="en-US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800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Желаемое значение 0 можно опустить, поменяв знак </a:t>
              </a:r>
              <a:r>
                <a:rPr lang="en-US" sz="1800" b="1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ru-RU" sz="1800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или знаки при подачи мощности на моторы.</a:t>
              </a:r>
            </a:p>
          </p:txBody>
        </p:sp>
      </p:grp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D96AB5D-DE05-41E3-BE98-EBE446B51A4E}"/>
              </a:ext>
            </a:extLst>
          </p:cNvPr>
          <p:cNvSpPr/>
          <p:nvPr/>
        </p:nvSpPr>
        <p:spPr>
          <a:xfrm>
            <a:off x="720745" y="1207508"/>
            <a:ext cx="110742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Использование двух датчиков при движении вдоль линии сокращает возможность потери линии.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592A2EE-2AA8-496A-B2A7-9FE15FC18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45" y="2051347"/>
            <a:ext cx="7064411" cy="313761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40FD178-CBE9-4350-B62B-1CE2DD382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5993" y="3401038"/>
            <a:ext cx="3686175" cy="1162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8F8EA94-B246-4246-8A6C-BAAD10734AEF}"/>
              </a:ext>
            </a:extLst>
          </p:cNvPr>
          <p:cNvSpPr txBox="1"/>
          <p:nvPr/>
        </p:nvSpPr>
        <p:spPr>
          <a:xfrm>
            <a:off x="9108001" y="2869469"/>
            <a:ext cx="1802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Калибровка</a:t>
            </a: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46408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8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5" y="332704"/>
            <a:ext cx="8802900" cy="612000"/>
          </a:xfrm>
        </p:spPr>
        <p:txBody>
          <a:bodyPr/>
          <a:lstStyle/>
          <a:p>
            <a:r>
              <a:rPr lang="ru-RU" sz="4400" dirty="0"/>
              <a:t>Калибровка</a:t>
            </a:r>
          </a:p>
        </p:txBody>
      </p:sp>
      <p:sp>
        <p:nvSpPr>
          <p:cNvPr id="12" name="CustomShape 2">
            <a:extLst>
              <a:ext uri="{FF2B5EF4-FFF2-40B4-BE49-F238E27FC236}">
                <a16:creationId xmlns:a16="http://schemas.microsoft.com/office/drawing/2014/main" id="{3E16055B-44FB-4284-8B3C-267F348E4148}"/>
              </a:ext>
            </a:extLst>
          </p:cNvPr>
          <p:cNvSpPr/>
          <p:nvPr/>
        </p:nvSpPr>
        <p:spPr>
          <a:xfrm>
            <a:off x="838125" y="1307264"/>
            <a:ext cx="10925204" cy="3566739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Варианты калибровки для двух датчиков: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Сразу ставить робота датчиками на границе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;</a:t>
            </a:r>
            <a:endParaRPr lang="ru-RU" sz="3600" dirty="0">
              <a:solidFill>
                <a:schemeClr val="tx1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Последовательный замер черного и белого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;</a:t>
            </a:r>
            <a:endParaRPr lang="ru-RU" sz="3600" dirty="0">
              <a:solidFill>
                <a:schemeClr val="tx1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Круговая калибровка.</a:t>
            </a:r>
            <a:endParaRPr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013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9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5" y="332704"/>
            <a:ext cx="8802900" cy="612000"/>
          </a:xfrm>
        </p:spPr>
        <p:txBody>
          <a:bodyPr/>
          <a:lstStyle/>
          <a:p>
            <a:r>
              <a:rPr lang="ru-RU" sz="4400" dirty="0"/>
              <a:t>Круговая калибровка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5850075-EC29-43D4-AF96-F0709E14C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25" y="1310653"/>
            <a:ext cx="10126286" cy="4921970"/>
          </a:xfrm>
          <a:prstGeom prst="rect">
            <a:avLst/>
          </a:prstGeom>
        </p:spPr>
      </p:pic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399B4354-7259-453B-9235-502D080D768E}"/>
              </a:ext>
            </a:extLst>
          </p:cNvPr>
          <p:cNvSpPr/>
          <p:nvPr/>
        </p:nvSpPr>
        <p:spPr>
          <a:xfrm>
            <a:off x="913626" y="4429388"/>
            <a:ext cx="5428451" cy="161028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Функции:</a:t>
            </a:r>
          </a:p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abs(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– </a:t>
            </a:r>
            <a:r>
              <a:rPr lang="ru-RU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возвращает модуль числа </a:t>
            </a:r>
            <a:r>
              <a:rPr lang="ru-RU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</a:p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max(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a,b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– </a:t>
            </a:r>
            <a:r>
              <a:rPr lang="ru-RU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возвращает наибольшее из двух чисел</a:t>
            </a:r>
          </a:p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min(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a,b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– </a:t>
            </a:r>
            <a:r>
              <a:rPr lang="ru-RU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возвращает наименьшее из двух чисел</a:t>
            </a:r>
          </a:p>
        </p:txBody>
      </p:sp>
    </p:spTree>
    <p:extLst>
      <p:ext uri="{BB962C8B-B14F-4D97-AF65-F5344CB8AC3E}">
        <p14:creationId xmlns:p14="http://schemas.microsoft.com/office/powerpoint/2010/main" val="1466305668"/>
      </p:ext>
    </p:extLst>
  </p:cSld>
  <p:clrMapOvr>
    <a:masterClrMapping/>
  </p:clrMapOvr>
</p:sld>
</file>

<file path=ppt/theme/theme1.xml><?xml version="1.0" encoding="utf-8"?>
<a:theme xmlns:a="http://schemas.openxmlformats.org/drawingml/2006/main" name="TRIKtheme2019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Ktheme2019" id="{3EE4B165-53EC-4A0A-9C55-72CB4EA76720}" vid="{6A35BB6B-5003-4483-AF5E-6DF0028E6E6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TRIKtheme2019 (1)</Template>
  <TotalTime>5688</TotalTime>
  <Words>326</Words>
  <Application>Microsoft Office PowerPoint</Application>
  <PresentationFormat>Широкоэкранный</PresentationFormat>
  <Paragraphs>49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Montserrat</vt:lpstr>
      <vt:lpstr>Verdana</vt:lpstr>
      <vt:lpstr>TRIKtheme2019</vt:lpstr>
      <vt:lpstr>Движение вдоль линии с двумя датчиками</vt:lpstr>
      <vt:lpstr>Движение вдоль линии</vt:lpstr>
      <vt:lpstr>Движение вдоль линии</vt:lpstr>
      <vt:lpstr>Решение с 4х позиционным регулятором состояний</vt:lpstr>
      <vt:lpstr>Калибровка</vt:lpstr>
      <vt:lpstr>Статистическая и динамические ошибки</vt:lpstr>
      <vt:lpstr>Решение с пропорциональным регулятором</vt:lpstr>
      <vt:lpstr>Калибровка</vt:lpstr>
      <vt:lpstr>Круговая калибровка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Движение вдоль линии</dc:title>
  <dc:creator>Анастасия Мерецкая</dc:creator>
  <cp:lastModifiedBy>Анастасия Мерецкая</cp:lastModifiedBy>
  <cp:revision>35</cp:revision>
  <dcterms:created xsi:type="dcterms:W3CDTF">2019-09-09T10:30:38Z</dcterms:created>
  <dcterms:modified xsi:type="dcterms:W3CDTF">2020-10-29T07:55:18Z</dcterms:modified>
</cp:coreProperties>
</file>