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5" r:id="rId10"/>
    <p:sldId id="263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6" roundtripDataSignature="AMtx7miDWKGVM+QFRc+YfayvjmVa8K1i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trikset.com/" TargetMode="External"/><Relationship Id="rId2" Type="http://schemas.openxmlformats.org/officeDocument/2006/relationships/hyperlink" Target="mailto:support@trikset.com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trikset.com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ик">
  <p:cSld name="2_Титульный слайд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2"/>
          <p:cNvSpPr/>
          <p:nvPr/>
        </p:nvSpPr>
        <p:spPr>
          <a:xfrm>
            <a:off x="1971675" y="1646664"/>
            <a:ext cx="8266043" cy="1728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2"/>
          <p:cNvSpPr txBox="1">
            <a:spLocks noGrp="1"/>
          </p:cNvSpPr>
          <p:nvPr>
            <p:ph type="ctrTitle"/>
          </p:nvPr>
        </p:nvSpPr>
        <p:spPr>
          <a:xfrm>
            <a:off x="1963392" y="1539747"/>
            <a:ext cx="8266043" cy="1644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6000"/>
              <a:buFont typeface="Verdana"/>
              <a:buNone/>
              <a:defRPr sz="4800" b="1" i="0" u="none" strike="noStrike" cap="non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r>
              <a:rPr lang="ru-RU"/>
              <a:t>Образец заголовка</a:t>
            </a:r>
            <a:endParaRPr dirty="0"/>
          </a:p>
        </p:txBody>
      </p:sp>
      <p:sp>
        <p:nvSpPr>
          <p:cNvPr id="19" name="Google Shape;1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20" name="Google Shape;20;p12"/>
          <p:cNvPicPr preferRelativeResize="0"/>
          <p:nvPr/>
        </p:nvPicPr>
        <p:blipFill rotWithShape="1">
          <a:blip r:embed="rId2">
            <a:alphaModFix/>
          </a:blip>
          <a:srcRect l="3016" t="11569" r="3069" b="11220"/>
          <a:stretch/>
        </p:blipFill>
        <p:spPr>
          <a:xfrm>
            <a:off x="838200" y="480894"/>
            <a:ext cx="2927437" cy="56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2"/>
          <p:cNvPicPr preferRelativeResize="0"/>
          <p:nvPr/>
        </p:nvPicPr>
        <p:blipFill>
          <a:blip r:embed="rId3"/>
          <a:srcRect/>
          <a:stretch/>
        </p:blipFill>
        <p:spPr>
          <a:xfrm>
            <a:off x="4533900" y="3158114"/>
            <a:ext cx="3124199" cy="3124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>
  <p:cSld name="Заголовок раздела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4" name="Google Shape;24;p13"/>
          <p:cNvSpPr/>
          <p:nvPr/>
        </p:nvSpPr>
        <p:spPr>
          <a:xfrm>
            <a:off x="838199" y="360000"/>
            <a:ext cx="8802757" cy="612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838125" y="377092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3600"/>
              <a:buFont typeface="Verdana"/>
              <a:buNone/>
              <a:defRPr sz="3600" b="1" i="0" u="none" strike="noStrike" cap="none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pPr marL="0" marR="0" lvl="0" indent="0" rtl="0">
              <a:spcBef>
                <a:spcPts val="0"/>
              </a:spcBef>
              <a:spcAft>
                <a:spcPts val="0"/>
              </a:spcAft>
            </a:pPr>
            <a:r>
              <a:rPr lang="ru-RU" sz="3600" b="1">
                <a:solidFill>
                  <a:srgbClr val="99CC00"/>
                </a:solidFill>
                <a:latin typeface="Verdana"/>
                <a:ea typeface="Verdana"/>
                <a:sym typeface="Verdana"/>
              </a:rPr>
              <a:t>Образец заголовка</a:t>
            </a:r>
            <a:endParaRPr lang="ru-RU" sz="3600" b="1" dirty="0">
              <a:solidFill>
                <a:srgbClr val="99CC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Только заголовок">
  <p:cSld name="1_Только заголовок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/>
          <p:nvPr/>
        </p:nvSpPr>
        <p:spPr>
          <a:xfrm>
            <a:off x="838199" y="360000"/>
            <a:ext cx="8802757" cy="612000"/>
          </a:xfrm>
          <a:prstGeom prst="roundRect">
            <a:avLst>
              <a:gd name="adj" fmla="val 16667"/>
            </a:avLst>
          </a:prstGeom>
          <a:solidFill>
            <a:srgbClr val="001241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endParaRPr sz="3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1" name="Google Shape;31;p14"/>
          <p:cNvSpPr txBox="1"/>
          <p:nvPr/>
        </p:nvSpPr>
        <p:spPr>
          <a:xfrm>
            <a:off x="4076700" y="1614256"/>
            <a:ext cx="7467601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Поддержка ТРИК: </a:t>
            </a:r>
            <a:r>
              <a:rPr lang="ru-RU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2"/>
              </a:rPr>
              <a:t>support@trikset.com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Справочный центр ТРИК: </a:t>
            </a:r>
            <a:r>
              <a:rPr lang="ru-RU" sz="32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help.trikset.com</a:t>
            </a: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14"/>
          <p:cNvSpPr txBox="1"/>
          <p:nvPr/>
        </p:nvSpPr>
        <p:spPr>
          <a:xfrm flipH="1">
            <a:off x="838125" y="322646"/>
            <a:ext cx="8802900" cy="61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dirty="0">
                <a:solidFill>
                  <a:srgbClr val="99CC00"/>
                </a:solidFill>
                <a:latin typeface="Verdana"/>
                <a:ea typeface="Verdana"/>
                <a:cs typeface="Verdana"/>
                <a:sym typeface="Verdana"/>
              </a:rPr>
              <a:t>Информация и контакты</a:t>
            </a:r>
            <a:endParaRPr sz="3600" b="1" dirty="0">
              <a:solidFill>
                <a:srgbClr val="99CC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3" name="Google Shape;33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5307" y="2214584"/>
            <a:ext cx="3592786" cy="3592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14800" y="2857817"/>
            <a:ext cx="2581275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4"/>
          <p:cNvSpPr txBox="1"/>
          <p:nvPr/>
        </p:nvSpPr>
        <p:spPr>
          <a:xfrm>
            <a:off x="6785632" y="2829858"/>
            <a:ext cx="100553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trikset</a:t>
            </a:r>
            <a:endParaRPr sz="2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5680" y="1580971"/>
            <a:ext cx="2563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trikset.com</a:t>
            </a:r>
            <a:endParaRPr lang="ru-RU" sz="3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eativecommons.org/licenses/by-nc-sa/3.0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body" idx="1"/>
          </p:nvPr>
        </p:nvSpPr>
        <p:spPr>
          <a:xfrm>
            <a:off x="838199" y="1518249"/>
            <a:ext cx="10515600" cy="464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1" name="Google Shape;1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pic>
        <p:nvPicPr>
          <p:cNvPr id="12" name="Google Shape;12;p11"/>
          <p:cNvPicPr preferRelativeResize="0"/>
          <p:nvPr/>
        </p:nvPicPr>
        <p:blipFill rotWithShape="1">
          <a:blip r:embed="rId5">
            <a:alphaModFix/>
          </a:blip>
          <a:srcRect l="6972" t="36957" r="7355" b="36954"/>
          <a:stretch/>
        </p:blipFill>
        <p:spPr>
          <a:xfrm>
            <a:off x="9945279" y="396000"/>
            <a:ext cx="1782001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1"/>
          <p:cNvSpPr txBox="1"/>
          <p:nvPr/>
        </p:nvSpPr>
        <p:spPr>
          <a:xfrm>
            <a:off x="1581150" y="6314626"/>
            <a:ext cx="242887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Распространяется по лицензии </a:t>
            </a:r>
            <a:r>
              <a:rPr lang="ru-RU" sz="1200" b="0" i="0" u="sng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Creative Commons BY-NC-SA</a:t>
            </a:r>
            <a:endParaRPr sz="1200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1"/>
          <p:cNvSpPr txBox="1"/>
          <p:nvPr/>
        </p:nvSpPr>
        <p:spPr>
          <a:xfrm>
            <a:off x="4162425" y="6314626"/>
            <a:ext cx="391477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ООО «</a:t>
            </a:r>
            <a:r>
              <a:rPr lang="ru-RU" sz="1200" b="0" i="0" u="none" strike="noStrike" cap="none" dirty="0" err="1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КиберТех</a:t>
            </a: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Санкт-Петербург, 2020</a:t>
            </a:r>
            <a:endParaRPr sz="1200" b="0" i="0" u="none" strike="noStrike" cap="none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28675" y="6434126"/>
            <a:ext cx="739617" cy="25877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E48B05-ACEB-4147-890C-2C1B4823A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2978" y="1557910"/>
            <a:ext cx="8266043" cy="1644006"/>
          </a:xfrm>
        </p:spPr>
        <p:txBody>
          <a:bodyPr/>
          <a:lstStyle/>
          <a:p>
            <a:r>
              <a:rPr lang="ru-RU" sz="4400" dirty="0"/>
              <a:t>Движение вдоль линии с одним датчиком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9F8F1BD-02DF-469C-BF1F-8B204C7EC4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787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10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Задача</a:t>
            </a:r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805788E8-33B8-44F2-83F0-46D7FD8A0F22}"/>
              </a:ext>
            </a:extLst>
          </p:cNvPr>
          <p:cNvSpPr/>
          <p:nvPr/>
        </p:nvSpPr>
        <p:spPr>
          <a:xfrm>
            <a:off x="838162" y="1319893"/>
            <a:ext cx="10515675" cy="1159896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Задача 5.3.2 (самостоятельная):</a:t>
            </a:r>
            <a:b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</a:b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Написать алгоритм движения робота вдоль стены, используя инфракрасный датчик расстояния. Датчик направьте к стене под углом в диапазоне от 45 до 90 градусов.</a:t>
            </a:r>
            <a:endParaRPr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 descr="J:\TRIK\study\presentations_of_lessons\screen\17\wall p 01.png">
            <a:extLst>
              <a:ext uri="{FF2B5EF4-FFF2-40B4-BE49-F238E27FC236}">
                <a16:creationId xmlns:a16="http://schemas.microsoft.com/office/drawing/2014/main" id="{3F9654D5-F834-4C6D-A563-F3E57FFB2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281" y="2805496"/>
            <a:ext cx="8335448" cy="161257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17095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2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2" y="313357"/>
            <a:ext cx="8802900" cy="612000"/>
          </a:xfrm>
        </p:spPr>
        <p:txBody>
          <a:bodyPr/>
          <a:lstStyle/>
          <a:p>
            <a:r>
              <a:rPr lang="ru-RU" sz="4000" dirty="0"/>
              <a:t>Движение вдоль линии</a:t>
            </a:r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B325308F-57F2-4037-B1DB-3B21AB172255}"/>
              </a:ext>
            </a:extLst>
          </p:cNvPr>
          <p:cNvSpPr/>
          <p:nvPr/>
        </p:nvSpPr>
        <p:spPr>
          <a:xfrm>
            <a:off x="838124" y="1163114"/>
            <a:ext cx="10515675" cy="1186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Одной из задач, с которой сталкиваются при создании робота, является перемещение в пространстве. Устройство должно уметь перемещаться по земле, воде, воздуху или в космосе.</a:t>
            </a:r>
            <a:endParaRPr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ustomShape 3">
            <a:extLst>
              <a:ext uri="{FF2B5EF4-FFF2-40B4-BE49-F238E27FC236}">
                <a16:creationId xmlns:a16="http://schemas.microsoft.com/office/drawing/2014/main" id="{C6EE3CAA-F0C4-441D-9F42-A7DD5F3B425C}"/>
              </a:ext>
            </a:extLst>
          </p:cNvPr>
          <p:cNvSpPr/>
          <p:nvPr/>
        </p:nvSpPr>
        <p:spPr>
          <a:xfrm>
            <a:off x="838123" y="1976252"/>
            <a:ext cx="10515675" cy="836944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Рассмотрим частный случай: робот перемещается в помещении, в котором имеются вспомогательные идентификаторы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(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метки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)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.</a:t>
            </a:r>
            <a:endParaRPr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dirty="0">
              <a:latin typeface="montserrat" pitchFamily="2" charset="-52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404E6F6-BE8B-4027-A2E5-D5C44460F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026" y="2716926"/>
            <a:ext cx="5378910" cy="297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stomShape 3">
            <a:extLst>
              <a:ext uri="{FF2B5EF4-FFF2-40B4-BE49-F238E27FC236}">
                <a16:creationId xmlns:a16="http://schemas.microsoft.com/office/drawing/2014/main" id="{16D32D5C-4579-4E96-8DD9-1A6C543D7F70}"/>
              </a:ext>
            </a:extLst>
          </p:cNvPr>
          <p:cNvSpPr/>
          <p:nvPr/>
        </p:nvSpPr>
        <p:spPr>
          <a:xfrm>
            <a:off x="3297624" y="5765989"/>
            <a:ext cx="4923715" cy="354825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Перемещение роботов на складе </a:t>
            </a:r>
            <a:r>
              <a:rPr lang="en-US" sz="2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Amazon</a:t>
            </a:r>
            <a:r>
              <a:rPr lang="ru-RU" sz="20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20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dirty="0"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56692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3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2" y="313357"/>
            <a:ext cx="8802900" cy="612000"/>
          </a:xfrm>
        </p:spPr>
        <p:txBody>
          <a:bodyPr/>
          <a:lstStyle/>
          <a:p>
            <a:r>
              <a:rPr lang="ru-RU" sz="4000" dirty="0"/>
              <a:t>Движение вдоль линии</a:t>
            </a:r>
          </a:p>
        </p:txBody>
      </p:sp>
      <p:sp>
        <p:nvSpPr>
          <p:cNvPr id="7" name="CustomShape 4">
            <a:extLst>
              <a:ext uri="{FF2B5EF4-FFF2-40B4-BE49-F238E27FC236}">
                <a16:creationId xmlns:a16="http://schemas.microsoft.com/office/drawing/2014/main" id="{E2ADF1FB-84ED-4C95-A381-434E249E6A4B}"/>
              </a:ext>
            </a:extLst>
          </p:cNvPr>
          <p:cNvSpPr/>
          <p:nvPr/>
        </p:nvSpPr>
        <p:spPr>
          <a:xfrm>
            <a:off x="838162" y="1431699"/>
            <a:ext cx="10515675" cy="7200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Задача</a:t>
            </a: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5.3.1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: Написать алгоритм перемещения робота по трассе, размеченной черной линией. Реализовать движение вдоль линии с одним датчиком освещенности.</a:t>
            </a:r>
            <a:endParaRPr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ustomShape 5">
            <a:extLst>
              <a:ext uri="{FF2B5EF4-FFF2-40B4-BE49-F238E27FC236}">
                <a16:creationId xmlns:a16="http://schemas.microsoft.com/office/drawing/2014/main" id="{B3A8B810-5D59-452C-A5E9-7DE66351E1FA}"/>
              </a:ext>
            </a:extLst>
          </p:cNvPr>
          <p:cNvSpPr/>
          <p:nvPr/>
        </p:nvSpPr>
        <p:spPr>
          <a:xfrm>
            <a:off x="838122" y="2726073"/>
            <a:ext cx="7222800" cy="770878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Модель: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образовательная тележка с одним датчиком освещенности.</a:t>
            </a:r>
            <a:endParaRPr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6979B9B0-4835-4D73-8E08-9A6DA286F0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489" y="3100616"/>
            <a:ext cx="2732858" cy="2474635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CF804D90-1014-44A7-9D4F-9BAAC353512D}"/>
              </a:ext>
            </a:extLst>
          </p:cNvPr>
          <p:cNvGrpSpPr/>
          <p:nvPr/>
        </p:nvGrpSpPr>
        <p:grpSpPr>
          <a:xfrm>
            <a:off x="944958" y="4159444"/>
            <a:ext cx="7222801" cy="981933"/>
            <a:chOff x="94002" y="192095"/>
            <a:chExt cx="5579014" cy="1438825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CF31D236-8F14-4689-86DE-CEFCEA7FCAE8}"/>
                </a:ext>
              </a:extLst>
            </p:cNvPr>
            <p:cNvSpPr/>
            <p:nvPr/>
          </p:nvSpPr>
          <p:spPr>
            <a:xfrm>
              <a:off x="94002" y="192095"/>
              <a:ext cx="5579013" cy="1438825"/>
            </a:xfrm>
            <a:prstGeom prst="round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13" name="Прямоугольник: скругленные углы 4">
              <a:extLst>
                <a:ext uri="{FF2B5EF4-FFF2-40B4-BE49-F238E27FC236}">
                  <a16:creationId xmlns:a16="http://schemas.microsoft.com/office/drawing/2014/main" id="{06B40112-E284-48B3-9600-426F916AA433}"/>
                </a:ext>
              </a:extLst>
            </p:cNvPr>
            <p:cNvSpPr txBox="1"/>
            <p:nvPr/>
          </p:nvSpPr>
          <p:spPr>
            <a:xfrm>
              <a:off x="94003" y="453636"/>
              <a:ext cx="5579013" cy="9157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r>
                <a:rPr lang="ru-RU" sz="1800" i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Оптимальная конструкция крепления датчика для решения задачи – вершина равнобедренного или правильного треугольника.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3192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4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5" y="299542"/>
            <a:ext cx="8802900" cy="612000"/>
          </a:xfrm>
        </p:spPr>
        <p:txBody>
          <a:bodyPr/>
          <a:lstStyle/>
          <a:p>
            <a:r>
              <a:rPr lang="ru-RU" sz="4400" dirty="0"/>
              <a:t>Движение вдоль линии</a:t>
            </a:r>
          </a:p>
        </p:txBody>
      </p:sp>
      <p:pic>
        <p:nvPicPr>
          <p:cNvPr id="5" name="Picture 2" descr="J:\TRIK\study\presentations_of_lessons\screen\17\line rele 01.png">
            <a:extLst>
              <a:ext uri="{FF2B5EF4-FFF2-40B4-BE49-F238E27FC236}">
                <a16:creationId xmlns:a16="http://schemas.microsoft.com/office/drawing/2014/main" id="{902FA0E1-ACA5-42A3-893F-48AFE3C85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306" y="1979511"/>
            <a:ext cx="7721522" cy="40395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  <p:sp>
        <p:nvSpPr>
          <p:cNvPr id="6" name="CustomShape 5">
            <a:extLst>
              <a:ext uri="{FF2B5EF4-FFF2-40B4-BE49-F238E27FC236}">
                <a16:creationId xmlns:a16="http://schemas.microsoft.com/office/drawing/2014/main" id="{FB6C61C9-B4DD-40D3-9444-F670CD1BF702}"/>
              </a:ext>
            </a:extLst>
          </p:cNvPr>
          <p:cNvSpPr/>
          <p:nvPr/>
        </p:nvSpPr>
        <p:spPr>
          <a:xfrm>
            <a:off x="838125" y="1425427"/>
            <a:ext cx="9903856" cy="770878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Модель: </a:t>
            </a: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образовательная тележка с одним датчиком освещенности.</a:t>
            </a:r>
            <a:endParaRPr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85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5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5" y="435815"/>
            <a:ext cx="8802900" cy="612000"/>
          </a:xfrm>
        </p:spPr>
        <p:txBody>
          <a:bodyPr/>
          <a:lstStyle/>
          <a:p>
            <a:r>
              <a:rPr lang="ru-RU" sz="3200" dirty="0"/>
              <a:t>Решение с релейным регулятором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5190024-3C0A-4C64-91C6-9399E4379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831" y="1174750"/>
            <a:ext cx="9534201" cy="514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25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6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681" y="418304"/>
            <a:ext cx="8802900" cy="612000"/>
          </a:xfrm>
        </p:spPr>
        <p:txBody>
          <a:bodyPr/>
          <a:lstStyle/>
          <a:p>
            <a:r>
              <a:rPr lang="ru-RU" sz="3200" dirty="0"/>
              <a:t>Решение с релейным регулятором</a:t>
            </a:r>
          </a:p>
        </p:txBody>
      </p:sp>
      <p:sp>
        <p:nvSpPr>
          <p:cNvPr id="5" name="CustomShape 2">
            <a:extLst>
              <a:ext uri="{FF2B5EF4-FFF2-40B4-BE49-F238E27FC236}">
                <a16:creationId xmlns:a16="http://schemas.microsoft.com/office/drawing/2014/main" id="{5087AA8F-615C-4674-8FFC-8677FF2CA48C}"/>
              </a:ext>
            </a:extLst>
          </p:cNvPr>
          <p:cNvSpPr/>
          <p:nvPr/>
        </p:nvSpPr>
        <p:spPr>
          <a:xfrm>
            <a:off x="712358" y="1076022"/>
            <a:ext cx="8567981" cy="4557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200" b="1" dirty="0">
                <a:solidFill>
                  <a:schemeClr val="tx1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Калибровка может производиться двумя способами:</a:t>
            </a:r>
          </a:p>
          <a:p>
            <a:pPr>
              <a:lnSpc>
                <a:spcPct val="100000"/>
              </a:lnSpc>
            </a:pPr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itchFamily="2" charset="-52"/>
                <a:ea typeface="DejaVu Sans"/>
              </a:rPr>
              <a:t>	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montserrat" pitchFamily="2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F1975A-BDA4-48C7-8961-0DF17DF1B60A}"/>
              </a:ext>
            </a:extLst>
          </p:cNvPr>
          <p:cNvSpPr txBox="1"/>
          <p:nvPr/>
        </p:nvSpPr>
        <p:spPr>
          <a:xfrm>
            <a:off x="712358" y="3709738"/>
            <a:ext cx="10652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Произвести замер черного и белого отдельно и вычислить </a:t>
            </a:r>
            <a:r>
              <a:rPr lang="en-US" sz="2000" b="1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grey = (white + black)/2</a:t>
            </a:r>
            <a:endParaRPr lang="ru-RU" sz="20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19DC36-66D6-4F63-A8D3-D8EAFC88F14C}"/>
              </a:ext>
            </a:extLst>
          </p:cNvPr>
          <p:cNvSpPr txBox="1"/>
          <p:nvPr/>
        </p:nvSpPr>
        <p:spPr>
          <a:xfrm>
            <a:off x="712358" y="1506615"/>
            <a:ext cx="10652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1) Произвести замер граничного значения (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grey)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Датчик должен при этом находиться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четко над границей между черным и белым:</a:t>
            </a:r>
          </a:p>
          <a:p>
            <a:endParaRPr lang="ru-RU" sz="1200" dirty="0">
              <a:latin typeface="montserrat" pitchFamily="2" charset="-52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9D02BDE-28DB-4ECB-BDEE-EACB68B661DB}"/>
              </a:ext>
            </a:extLst>
          </p:cNvPr>
          <p:cNvGrpSpPr/>
          <p:nvPr/>
        </p:nvGrpSpPr>
        <p:grpSpPr>
          <a:xfrm>
            <a:off x="712357" y="5895006"/>
            <a:ext cx="10641442" cy="455760"/>
            <a:chOff x="94002" y="192095"/>
            <a:chExt cx="5579013" cy="1438825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F15298CC-E54E-4F34-B602-6441437A149A}"/>
                </a:ext>
              </a:extLst>
            </p:cNvPr>
            <p:cNvSpPr/>
            <p:nvPr/>
          </p:nvSpPr>
          <p:spPr>
            <a:xfrm>
              <a:off x="94002" y="192095"/>
              <a:ext cx="5579013" cy="1438825"/>
            </a:xfrm>
            <a:prstGeom prst="round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11" name="Прямоугольник: скругленные углы 4">
              <a:extLst>
                <a:ext uri="{FF2B5EF4-FFF2-40B4-BE49-F238E27FC236}">
                  <a16:creationId xmlns:a16="http://schemas.microsoft.com/office/drawing/2014/main" id="{40825356-C45F-41CA-AA22-F0A41F672138}"/>
                </a:ext>
              </a:extLst>
            </p:cNvPr>
            <p:cNvSpPr txBox="1"/>
            <p:nvPr/>
          </p:nvSpPr>
          <p:spPr>
            <a:xfrm>
              <a:off x="282009" y="453636"/>
              <a:ext cx="5391006" cy="9157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/>
              <a:r>
                <a:rPr lang="ru-RU" sz="2000" i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Второй вариант калибровки будет наиболее точным.</a:t>
              </a:r>
            </a:p>
          </p:txBody>
        </p:sp>
      </p:grp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ED11009-F00C-4F30-BD90-7485F9822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051" y="2133995"/>
            <a:ext cx="4671895" cy="1610449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0D891F6-B410-4BA4-A3B2-3D6ABA7EE5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844" y="4109849"/>
            <a:ext cx="8504312" cy="1702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11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7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5" y="443981"/>
            <a:ext cx="8802900" cy="612000"/>
          </a:xfrm>
        </p:spPr>
        <p:txBody>
          <a:bodyPr/>
          <a:lstStyle/>
          <a:p>
            <a:r>
              <a:rPr lang="ru-RU" sz="3200" dirty="0"/>
              <a:t>Решение с релейным регулятором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4242AE-A819-4A9B-AAD3-0E70E793BF8F}"/>
              </a:ext>
            </a:extLst>
          </p:cNvPr>
          <p:cNvSpPr txBox="1"/>
          <p:nvPr/>
        </p:nvSpPr>
        <p:spPr>
          <a:xfrm>
            <a:off x="838125" y="1166330"/>
            <a:ext cx="82526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то время как человек видит четкую границу между черным и белым, робот видит градиент.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5C72E83-0C1E-4A25-B45E-46A10E838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5619711" y="3017884"/>
            <a:ext cx="1852203" cy="235657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</p:pic>
      <p:sp>
        <p:nvSpPr>
          <p:cNvPr id="8" name="Rectangle 6">
            <a:extLst>
              <a:ext uri="{FF2B5EF4-FFF2-40B4-BE49-F238E27FC236}">
                <a16:creationId xmlns:a16="http://schemas.microsoft.com/office/drawing/2014/main" id="{E5B8A162-A734-4E15-96AA-535F48719272}"/>
              </a:ext>
            </a:extLst>
          </p:cNvPr>
          <p:cNvSpPr/>
          <p:nvPr/>
        </p:nvSpPr>
        <p:spPr>
          <a:xfrm>
            <a:off x="838125" y="2768470"/>
            <a:ext cx="82526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Схема движения тележки 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одним датчиком освещенности с помощью релейного регулятора: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44BF3F9E-2347-4539-9A97-E211FD54CB02}"/>
              </a:ext>
            </a:extLst>
          </p:cNvPr>
          <p:cNvGrpSpPr/>
          <p:nvPr/>
        </p:nvGrpSpPr>
        <p:grpSpPr>
          <a:xfrm>
            <a:off x="838125" y="2092713"/>
            <a:ext cx="7249432" cy="455760"/>
            <a:chOff x="94002" y="192095"/>
            <a:chExt cx="5579013" cy="1438825"/>
          </a:xfrm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1DDF2D3D-B4E9-45A3-B3EA-ACA500D32177}"/>
                </a:ext>
              </a:extLst>
            </p:cNvPr>
            <p:cNvSpPr/>
            <p:nvPr/>
          </p:nvSpPr>
          <p:spPr>
            <a:xfrm>
              <a:off x="94002" y="192095"/>
              <a:ext cx="5579013" cy="1438825"/>
            </a:xfrm>
            <a:prstGeom prst="round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11" name="Прямоугольник: скругленные углы 4">
              <a:extLst>
                <a:ext uri="{FF2B5EF4-FFF2-40B4-BE49-F238E27FC236}">
                  <a16:creationId xmlns:a16="http://schemas.microsoft.com/office/drawing/2014/main" id="{7F772E83-EB4C-41B1-BF8C-7CD33EEB05D6}"/>
                </a:ext>
              </a:extLst>
            </p:cNvPr>
            <p:cNvSpPr txBox="1"/>
            <p:nvPr/>
          </p:nvSpPr>
          <p:spPr>
            <a:xfrm>
              <a:off x="282009" y="453636"/>
              <a:ext cx="5391006" cy="9157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r>
                <a:rPr lang="ru-RU" sz="1800" i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Градиент – плавное переливание одного цвета в другой.</a:t>
              </a: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CBDC320-92D2-4185-A62E-2976993C4FE4}"/>
              </a:ext>
            </a:extLst>
          </p:cNvPr>
          <p:cNvGrpSpPr/>
          <p:nvPr/>
        </p:nvGrpSpPr>
        <p:grpSpPr>
          <a:xfrm>
            <a:off x="838125" y="5254470"/>
            <a:ext cx="10445393" cy="873273"/>
            <a:chOff x="94002" y="192095"/>
            <a:chExt cx="5579013" cy="1438825"/>
          </a:xfrm>
        </p:grpSpPr>
        <p:sp>
          <p:nvSpPr>
            <p:cNvPr id="13" name="Прямоугольник: скругленные углы 12">
              <a:extLst>
                <a:ext uri="{FF2B5EF4-FFF2-40B4-BE49-F238E27FC236}">
                  <a16:creationId xmlns:a16="http://schemas.microsoft.com/office/drawing/2014/main" id="{61EB2DB6-671C-43E6-BEEA-FA82D7A4FC46}"/>
                </a:ext>
              </a:extLst>
            </p:cNvPr>
            <p:cNvSpPr/>
            <p:nvPr/>
          </p:nvSpPr>
          <p:spPr>
            <a:xfrm>
              <a:off x="94002" y="192095"/>
              <a:ext cx="5579013" cy="1438825"/>
            </a:xfrm>
            <a:prstGeom prst="round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14" name="Прямоугольник: скругленные углы 4">
              <a:extLst>
                <a:ext uri="{FF2B5EF4-FFF2-40B4-BE49-F238E27FC236}">
                  <a16:creationId xmlns:a16="http://schemas.microsoft.com/office/drawing/2014/main" id="{6F196EF4-954A-4147-8B36-449ABED955C2}"/>
                </a:ext>
              </a:extLst>
            </p:cNvPr>
            <p:cNvSpPr txBox="1"/>
            <p:nvPr/>
          </p:nvSpPr>
          <p:spPr>
            <a:xfrm>
              <a:off x="282009" y="453636"/>
              <a:ext cx="5391006" cy="9157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r>
                <a:rPr lang="ru-RU" sz="1800" i="1" dirty="0">
                  <a:latin typeface="Calibri" panose="020F0502020204030204" pitchFamily="34" charset="0"/>
                  <a:cs typeface="Calibri" panose="020F0502020204030204" pitchFamily="34" charset="0"/>
                </a:rPr>
                <a:t>Преимуществом релейного регулятора является простота его реализации, </a:t>
              </a:r>
            </a:p>
            <a:p>
              <a:r>
                <a:rPr lang="ru-RU" sz="1800" i="1" dirty="0">
                  <a:latin typeface="Calibri" panose="020F0502020204030204" pitchFamily="34" charset="0"/>
                  <a:cs typeface="Calibri" panose="020F0502020204030204" pitchFamily="34" charset="0"/>
                </a:rPr>
                <a:t>недостаток – управляющее воздействие не учитывает величину отклонения измеряемого значения от граничного</a:t>
              </a:r>
              <a:r>
                <a:rPr lang="ru-RU" sz="1800" i="1" dirty="0">
                  <a:latin typeface="Montserrat"/>
                </a:rPr>
                <a:t>.</a:t>
              </a:r>
            </a:p>
          </p:txBody>
        </p:sp>
      </p:grp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A22D4B7-BB04-4F34-AA93-5B380F1B6A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0073" y="1854629"/>
            <a:ext cx="1968616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EAA37D47-D15B-49CE-B356-BD3E240E33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0073" y="3153190"/>
            <a:ext cx="1968616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C54969A-D037-48AE-94C4-DD7B91822A49}"/>
              </a:ext>
            </a:extLst>
          </p:cNvPr>
          <p:cNvSpPr txBox="1"/>
          <p:nvPr/>
        </p:nvSpPr>
        <p:spPr>
          <a:xfrm>
            <a:off x="9560741" y="2624070"/>
            <a:ext cx="2122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Видит человек.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2579FC-A6D5-4D92-B3A1-BED28C906547}"/>
              </a:ext>
            </a:extLst>
          </p:cNvPr>
          <p:cNvSpPr txBox="1"/>
          <p:nvPr/>
        </p:nvSpPr>
        <p:spPr>
          <a:xfrm>
            <a:off x="9711743" y="4036347"/>
            <a:ext cx="2122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Видит робот.</a:t>
            </a:r>
          </a:p>
        </p:txBody>
      </p:sp>
    </p:spTree>
    <p:extLst>
      <p:ext uri="{BB962C8B-B14F-4D97-AF65-F5344CB8AC3E}">
        <p14:creationId xmlns:p14="http://schemas.microsoft.com/office/powerpoint/2010/main" val="3023530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8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5" y="475478"/>
            <a:ext cx="8802900" cy="612000"/>
          </a:xfrm>
        </p:spPr>
        <p:txBody>
          <a:bodyPr/>
          <a:lstStyle/>
          <a:p>
            <a:r>
              <a:rPr lang="ru-RU" sz="2400" dirty="0"/>
              <a:t>Решение с пропорциональным регулятором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941DEE-ECCF-420B-B09C-44E774547B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660" y="2326152"/>
            <a:ext cx="7277325" cy="3294822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EE026F6-373A-46A2-BB9F-BCC011B84733}"/>
              </a:ext>
            </a:extLst>
          </p:cNvPr>
          <p:cNvGrpSpPr/>
          <p:nvPr/>
        </p:nvGrpSpPr>
        <p:grpSpPr>
          <a:xfrm>
            <a:off x="712357" y="5760782"/>
            <a:ext cx="10641442" cy="455760"/>
            <a:chOff x="94002" y="192095"/>
            <a:chExt cx="5579013" cy="1438825"/>
          </a:xfrm>
        </p:grpSpPr>
        <p:sp>
          <p:nvSpPr>
            <p:cNvPr id="7" name="Прямоугольник: скругленные углы 6">
              <a:extLst>
                <a:ext uri="{FF2B5EF4-FFF2-40B4-BE49-F238E27FC236}">
                  <a16:creationId xmlns:a16="http://schemas.microsoft.com/office/drawing/2014/main" id="{0B73AB75-BBAF-40E7-93AB-611AAB07C0B2}"/>
                </a:ext>
              </a:extLst>
            </p:cNvPr>
            <p:cNvSpPr/>
            <p:nvPr/>
          </p:nvSpPr>
          <p:spPr>
            <a:xfrm>
              <a:off x="94002" y="192095"/>
              <a:ext cx="5579013" cy="1438825"/>
            </a:xfrm>
            <a:prstGeom prst="round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8" name="Прямоугольник: скругленные углы 4">
              <a:extLst>
                <a:ext uri="{FF2B5EF4-FFF2-40B4-BE49-F238E27FC236}">
                  <a16:creationId xmlns:a16="http://schemas.microsoft.com/office/drawing/2014/main" id="{53B4D6A0-1988-4EC7-9253-9074709641C5}"/>
                </a:ext>
              </a:extLst>
            </p:cNvPr>
            <p:cNvSpPr txBox="1"/>
            <p:nvPr/>
          </p:nvSpPr>
          <p:spPr>
            <a:xfrm>
              <a:off x="159939" y="453635"/>
              <a:ext cx="5513076" cy="9157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/>
              <a:r>
                <a:rPr lang="ru-RU" sz="1800" i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Калибровка производится тем же способом, что и в релейном регуляторе.</a:t>
              </a:r>
            </a:p>
          </p:txBody>
        </p:sp>
      </p:grp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D96AB5D-DE05-41E3-BE98-EBE446B51A4E}"/>
              </a:ext>
            </a:extLst>
          </p:cNvPr>
          <p:cNvSpPr/>
          <p:nvPr/>
        </p:nvSpPr>
        <p:spPr>
          <a:xfrm>
            <a:off x="838125" y="1128900"/>
            <a:ext cx="105156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>
                <a:latin typeface="Calibri" panose="020F0502020204030204" pitchFamily="34" charset="0"/>
                <a:cs typeface="Calibri" panose="020F0502020204030204" pitchFamily="34" charset="0"/>
              </a:rPr>
              <a:t>При использовании релейного регулятора радиус поворотов тележки не зависит от того, насколько датчик света отклонился от линии. Это приводит к частой потери линии и неэффективному движению вдоль неё. Для устранения этого недостатка применяют пропорциональный регулятор, благодаря которому радиус поворотов тележки, в конечном счёте, становится зависимым от формы линии.</a:t>
            </a:r>
          </a:p>
        </p:txBody>
      </p:sp>
    </p:spTree>
    <p:extLst>
      <p:ext uri="{BB962C8B-B14F-4D97-AF65-F5344CB8AC3E}">
        <p14:creationId xmlns:p14="http://schemas.microsoft.com/office/powerpoint/2010/main" val="1146408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68A67AF-60AE-4286-BC92-E9DC2CD111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9</a:t>
            </a:fld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5A1C78-8CB0-4769-AEE5-294EB22F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25" y="475478"/>
            <a:ext cx="8802900" cy="612000"/>
          </a:xfrm>
        </p:spPr>
        <p:txBody>
          <a:bodyPr/>
          <a:lstStyle/>
          <a:p>
            <a:r>
              <a:rPr lang="ru-RU" sz="2400" dirty="0"/>
              <a:t>Решение с пропорциональным регулятором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8EE026F6-373A-46A2-BB9F-BCC011B84733}"/>
              </a:ext>
            </a:extLst>
          </p:cNvPr>
          <p:cNvGrpSpPr/>
          <p:nvPr/>
        </p:nvGrpSpPr>
        <p:grpSpPr>
          <a:xfrm>
            <a:off x="712357" y="5760782"/>
            <a:ext cx="10641442" cy="455760"/>
            <a:chOff x="94002" y="192095"/>
            <a:chExt cx="5579013" cy="1438825"/>
          </a:xfrm>
        </p:grpSpPr>
        <p:sp>
          <p:nvSpPr>
            <p:cNvPr id="7" name="Прямоугольник: скругленные углы 6">
              <a:extLst>
                <a:ext uri="{FF2B5EF4-FFF2-40B4-BE49-F238E27FC236}">
                  <a16:creationId xmlns:a16="http://schemas.microsoft.com/office/drawing/2014/main" id="{0B73AB75-BBAF-40E7-93AB-611AAB07C0B2}"/>
                </a:ext>
              </a:extLst>
            </p:cNvPr>
            <p:cNvSpPr/>
            <p:nvPr/>
          </p:nvSpPr>
          <p:spPr>
            <a:xfrm>
              <a:off x="94002" y="192095"/>
              <a:ext cx="5579013" cy="1438825"/>
            </a:xfrm>
            <a:prstGeom prst="round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8" name="Прямоугольник: скругленные углы 4">
              <a:extLst>
                <a:ext uri="{FF2B5EF4-FFF2-40B4-BE49-F238E27FC236}">
                  <a16:creationId xmlns:a16="http://schemas.microsoft.com/office/drawing/2014/main" id="{53B4D6A0-1988-4EC7-9253-9074709641C5}"/>
                </a:ext>
              </a:extLst>
            </p:cNvPr>
            <p:cNvSpPr txBox="1"/>
            <p:nvPr/>
          </p:nvSpPr>
          <p:spPr>
            <a:xfrm>
              <a:off x="159939" y="453635"/>
              <a:ext cx="5513076" cy="9157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/>
              <a:r>
                <a:rPr lang="ru-RU" sz="1800" i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Калибровка производится тем же способом, что и в релейном регуляторе.</a:t>
              </a:r>
            </a:p>
          </p:txBody>
        </p:sp>
      </p:grp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D96AB5D-DE05-41E3-BE98-EBE446B51A4E}"/>
              </a:ext>
            </a:extLst>
          </p:cNvPr>
          <p:cNvSpPr/>
          <p:nvPr/>
        </p:nvSpPr>
        <p:spPr>
          <a:xfrm>
            <a:off x="838124" y="1128900"/>
            <a:ext cx="1085612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Вопросы по задаче: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Что является желаемым значением?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Что является текущим значением?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Какой физический смысл регулятора в данной задаче?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Как влияет увеличение коэффициента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на движение робота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Почему в цикле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на моторы подаются значения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v + u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v – u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, а не просто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–u</a:t>
            </a:r>
            <a:endParaRPr lang="ru-RU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Как бы вы решение задачи, чтобы цикл был не бесконечным?</a:t>
            </a:r>
          </a:p>
        </p:txBody>
      </p:sp>
    </p:spTree>
    <p:extLst>
      <p:ext uri="{BB962C8B-B14F-4D97-AF65-F5344CB8AC3E}">
        <p14:creationId xmlns:p14="http://schemas.microsoft.com/office/powerpoint/2010/main" val="2029624488"/>
      </p:ext>
    </p:extLst>
  </p:cSld>
  <p:clrMapOvr>
    <a:masterClrMapping/>
  </p:clrMapOvr>
</p:sld>
</file>

<file path=ppt/theme/theme1.xml><?xml version="1.0" encoding="utf-8"?>
<a:theme xmlns:a="http://schemas.openxmlformats.org/drawingml/2006/main" name="TRIKtheme2019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IKtheme2019" id="{3EE4B165-53EC-4A0A-9C55-72CB4EA76720}" vid="{6A35BB6B-5003-4483-AF5E-6DF0028E6E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TRIKtheme2019 (1)</Template>
  <TotalTime>1618</TotalTime>
  <Words>423</Words>
  <Application>Microsoft Office PowerPoint</Application>
  <PresentationFormat>Широкоэкранный</PresentationFormat>
  <Paragraphs>50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Montserrat</vt:lpstr>
      <vt:lpstr>Montserrat</vt:lpstr>
      <vt:lpstr>Verdana</vt:lpstr>
      <vt:lpstr>TRIKtheme2019</vt:lpstr>
      <vt:lpstr>Движение вдоль линии с одним датчиком</vt:lpstr>
      <vt:lpstr>Движение вдоль линии</vt:lpstr>
      <vt:lpstr>Движение вдоль линии</vt:lpstr>
      <vt:lpstr>Движение вдоль линии</vt:lpstr>
      <vt:lpstr>Решение с релейным регулятором</vt:lpstr>
      <vt:lpstr>Решение с релейным регулятором</vt:lpstr>
      <vt:lpstr>Решение с релейным регулятором</vt:lpstr>
      <vt:lpstr>Решение с пропорциональным регулятором</vt:lpstr>
      <vt:lpstr>Решение с пропорциональным регулятором</vt:lpstr>
      <vt:lpstr>Задача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Движение вдоль линии</dc:title>
  <dc:creator>Анастасия Мерецкая</dc:creator>
  <cp:lastModifiedBy>Илья</cp:lastModifiedBy>
  <cp:revision>20</cp:revision>
  <dcterms:created xsi:type="dcterms:W3CDTF">2019-09-09T10:30:38Z</dcterms:created>
  <dcterms:modified xsi:type="dcterms:W3CDTF">2020-04-14T21:08:23Z</dcterms:modified>
</cp:coreProperties>
</file>