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58" r:id="rId5"/>
    <p:sldId id="273" r:id="rId6"/>
    <p:sldId id="278" r:id="rId7"/>
    <p:sldId id="283" r:id="rId8"/>
    <p:sldId id="279" r:id="rId9"/>
    <p:sldId id="282" r:id="rId10"/>
    <p:sldId id="280" r:id="rId11"/>
    <p:sldId id="260" r:id="rId12"/>
    <p:sldId id="261" r:id="rId13"/>
    <p:sldId id="263" r:id="rId14"/>
    <p:sldId id="264" r:id="rId15"/>
    <p:sldId id="281" r:id="rId16"/>
    <p:sldId id="267" r:id="rId17"/>
    <p:sldId id="271" r:id="rId18"/>
    <p:sldId id="272" r:id="rId19"/>
    <p:sldId id="265" r:id="rId20"/>
    <p:sldId id="270" r:id="rId21"/>
    <p:sldId id="268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7FB6D-BAA5-41B7-A4F5-3FF509582F5F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3FD63-D533-485B-A4B9-B67BEE34CC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62977" y="1539747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 panose="020B0604030504040204"/>
              <a:buNone/>
              <a:defRPr sz="48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/>
          <a:srcRect l="3016" t="11569" r="3069" b="11220"/>
          <a:stretch>
            <a:fillRect/>
          </a:stretch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 panose="020B0604030504040204"/>
              <a:buNone/>
              <a:defRPr sz="36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31" name="Google Shape;31;p14"/>
          <p:cNvSpPr txBox="1"/>
          <p:nvPr/>
        </p:nvSpPr>
        <p:spPr>
          <a:xfrm>
            <a:off x="4076700" y="1614256"/>
            <a:ext cx="74676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Поддержка ТРИК: </a:t>
            </a: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2"/>
              </a:rPr>
              <a:t>support@trikset.com</a:t>
            </a: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Справочный центр ТРИК: </a:t>
            </a: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114800" y="2857817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6785632" y="2829858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trikset</a:t>
            </a:r>
            <a:endParaRPr sz="24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6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/>
          <a:srcRect l="6972" t="36957" r="7355" b="36954"/>
          <a:stretch>
            <a:fillRect/>
          </a:stretch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Санкт-Петербург, 20</a:t>
            </a:r>
            <a:r>
              <a:rPr lang="en-US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r>
            <a:endParaRPr sz="1200" b="0" i="0" u="none" strike="noStrike" cap="none" dirty="0">
              <a:solidFill>
                <a:srgbClr val="59595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6354" y="2053547"/>
            <a:ext cx="7892248" cy="1204033"/>
          </a:xfrm>
        </p:spPr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Trebuchet MS" panose="020B0603020202020204"/>
              </a:rPr>
              <a:t>Система управления Релейный регулятор Силовой мотор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Регулятор Уатта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7"/>
          <a:stretch>
            <a:fillRect/>
          </a:stretch>
        </p:blipFill>
        <p:spPr bwMode="auto">
          <a:xfrm>
            <a:off x="838125" y="1338663"/>
            <a:ext cx="5659812" cy="46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6615485" y="1098096"/>
            <a:ext cx="5149049" cy="538281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1800" dirty="0"/>
              <a:t>При увеличении угловой скорости вращения вала шары под действием центробежной силы расходятся и опускают муфту, которая с помощью рычага прикрывает заслонку, впускающую пар в цилиндр машины, в результате чего скорость вращения вала перестает возрастать.</a:t>
            </a:r>
          </a:p>
          <a:p>
            <a:pPr marL="114300" indent="0" algn="just">
              <a:buNone/>
            </a:pPr>
            <a:br>
              <a:rPr lang="ru-RU" sz="1800" dirty="0"/>
            </a:br>
            <a:r>
              <a:rPr lang="ru-RU" sz="1800" dirty="0"/>
              <a:t>При уменьшении угловой скорости вращения вала происходит противоположный процесс: центробежная сила снижается, шары сближаются, муфта поднимается, заслонка приоткрывается, количество пара, поступающего в цилиндр, увеличивается и скорость вала машины перестает уменьшаться. Таким образом, в обоих случаях, как при увеличении, так и уменьшении нагрузки, обеспечиваются условия, стабилизирующие угловую скорость вращения вала. В этом и заключается сущность процесса саморегулирования в связке: </a:t>
            </a:r>
            <a:r>
              <a:rPr lang="ru-RU" sz="1800" b="1" dirty="0"/>
              <a:t>паровая машина — регулятор — нагрузка.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управления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126380"/>
            <a:ext cx="10159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5.1.1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моторе закреплена ножка. Повернуть ножку под углом 90 градусов. Удерживать ножку в заданном положении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007" y="1774881"/>
            <a:ext cx="715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силовой мотор с несимметричной деталью.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C:\TRIK\TRIK Studio lessons\photo model small\DSC02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94" y="2250277"/>
            <a:ext cx="6027246" cy="4013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управления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251759"/>
            <a:ext cx="977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Возьмите уголок 5х1х1 и закрепите его на муфте с помощью винта М4.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TRIK\TRIK Studio lessons\photo model small\DSC02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94" y="1936139"/>
            <a:ext cx="2847975" cy="4276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7" name="Picture 3" descr="C:\TRIK\TRIK Studio lessons\photo model small\DSC02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6" y="2650513"/>
            <a:ext cx="4276725" cy="2847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Ножка под углом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6" y="1123032"/>
            <a:ext cx="1051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красного штекера имеется ножка. При подключении провода к контроллеру ножка должна быть справа, и она должна попасть в соответствующий паз.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26" y="4971191"/>
            <a:ext cx="1051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Выполняя условие выше, подключите энкодер и питание.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38125" y="5482067"/>
            <a:ext cx="10515676" cy="6344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918024" y="5537658"/>
            <a:ext cx="10515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 могли заметить, что питание можно подключить двумя способами. От положения ножек штекера зависит направление вращения мотора.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31193" r="2224" b="30618"/>
          <a:stretch>
            <a:fillRect/>
          </a:stretch>
        </p:blipFill>
        <p:spPr>
          <a:xfrm>
            <a:off x="2012584" y="1871338"/>
            <a:ext cx="7829777" cy="31153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Релейный регулятор</a:t>
            </a:r>
          </a:p>
        </p:txBody>
      </p:sp>
      <p:sp>
        <p:nvSpPr>
          <p:cNvPr id="5" name="Ромб 4"/>
          <p:cNvSpPr/>
          <p:nvPr/>
        </p:nvSpPr>
        <p:spPr>
          <a:xfrm>
            <a:off x="4784075" y="3207854"/>
            <a:ext cx="1800200" cy="912189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Условие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4273" y="4201913"/>
            <a:ext cx="1326094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4789775" y="2275449"/>
            <a:ext cx="1785950" cy="605472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Начало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Соединительная линия уступом 11"/>
          <p:cNvCxnSpPr>
            <a:stCxn id="13" idx="4"/>
            <a:endCxn id="5" idx="0"/>
          </p:cNvCxnSpPr>
          <p:nvPr/>
        </p:nvCxnSpPr>
        <p:spPr>
          <a:xfrm rot="5400000" flipH="1">
            <a:off x="4658028" y="4234001"/>
            <a:ext cx="2074179" cy="21886"/>
          </a:xfrm>
          <a:prstGeom prst="bentConnector5">
            <a:avLst>
              <a:gd name="adj1" fmla="val -11021"/>
              <a:gd name="adj2" fmla="val 14111501"/>
              <a:gd name="adj3" fmla="val 11102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16"/>
          <p:cNvCxnSpPr>
            <a:stCxn id="5" idx="1"/>
            <a:endCxn id="6" idx="0"/>
          </p:cNvCxnSpPr>
          <p:nvPr/>
        </p:nvCxnSpPr>
        <p:spPr>
          <a:xfrm rot="10800000" flipV="1">
            <a:off x="3667321" y="3663949"/>
            <a:ext cx="1116755" cy="537964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160338" y="4201913"/>
            <a:ext cx="1450261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1" name="Соединительная линия уступом 20"/>
          <p:cNvCxnSpPr>
            <a:stCxn id="5" idx="3"/>
            <a:endCxn id="10" idx="0"/>
          </p:cNvCxnSpPr>
          <p:nvPr/>
        </p:nvCxnSpPr>
        <p:spPr>
          <a:xfrm>
            <a:off x="6584275" y="3663949"/>
            <a:ext cx="1301194" cy="537964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23"/>
          <p:cNvCxnSpPr>
            <a:stCxn id="6" idx="2"/>
            <a:endCxn id="13" idx="2"/>
          </p:cNvCxnSpPr>
          <p:nvPr/>
        </p:nvCxnSpPr>
        <p:spPr>
          <a:xfrm rot="16200000" flipH="1">
            <a:off x="4397443" y="3975846"/>
            <a:ext cx="504056" cy="196430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5631622" y="5138017"/>
            <a:ext cx="148878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Соединительная линия уступом 74"/>
          <p:cNvCxnSpPr>
            <a:stCxn id="10" idx="2"/>
            <a:endCxn id="13" idx="6"/>
          </p:cNvCxnSpPr>
          <p:nvPr/>
        </p:nvCxnSpPr>
        <p:spPr>
          <a:xfrm rot="5400000">
            <a:off x="6580957" y="3905513"/>
            <a:ext cx="504056" cy="2104969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30367" y="3409825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нет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5034" y="341876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5519996" y="3043674"/>
            <a:ext cx="326933" cy="1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125" y="1364511"/>
            <a:ext cx="1051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состояний. Регулятор переключается между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двумя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состояниями в зависимости от условия.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/>
          <p:cNvSpPr/>
          <p:nvPr/>
        </p:nvSpPr>
        <p:spPr>
          <a:xfrm>
            <a:off x="282725" y="5653991"/>
            <a:ext cx="11497943" cy="651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релейного регулятора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5" y="2111683"/>
            <a:ext cx="5257292" cy="26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948" y="5639411"/>
            <a:ext cx="1139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Релейный регулятор изменяет управляемое воздействие на систему скачком при прохождении регулируемой величины через пороговые значения.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0228" y="895358"/>
            <a:ext cx="595980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ru-RU" dirty="0"/>
            </a:b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Электрический ток проходит через нагревательный элемент, который выделяет тепловую энергию и передает ее на подошву утюга. В электрической цепи также установлен регулятор с биметаллической пластиной.</a:t>
            </a:r>
          </a:p>
          <a:p>
            <a:pPr algn="just"/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Если температура меньше заданной, то биметаллическая пластина замыкает контакты, и утюг нагревается. Если температура выше заданной, то пластина изгибается (это происходит потому, что разные металлы при нагреве расширяются по-разному), размыкает контакты, и утюг остывает.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Релейный регулятор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2171452"/>
            <a:ext cx="568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Алгоритм решения задачи в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TRIK Studio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25" y="1097882"/>
            <a:ext cx="87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5.1.1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поставить ножку под углом 90 градусов.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26" y="1615975"/>
            <a:ext cx="87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силовой мотор с несимметричной деталью.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243"/>
          <p:cNvSpPr txBox="1"/>
          <p:nvPr/>
        </p:nvSpPr>
        <p:spPr>
          <a:xfrm>
            <a:off x="7439412" y="2668817"/>
            <a:ext cx="5316057" cy="2615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sz="200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robot</a:t>
            </a: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encode</a:t>
            </a: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r.[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E2</a:t>
            </a: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].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reset</a:t>
            </a: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()</a:t>
            </a:r>
            <a:b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</a:b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while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true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 do</a:t>
            </a:r>
            <a:b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</a:b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   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if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 (</a:t>
            </a:r>
            <a:r>
              <a:rPr lang="ru-RU" sz="2000" b="0" i="0" u="none" strike="noStrike" cap="none" baseline="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encoder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[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E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2].</a:t>
            </a:r>
            <a:r>
              <a:rPr lang="ru-RU" sz="2000" b="0" i="0" u="none" strike="noStrike" cap="none" baseline="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read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() &lt;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 9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0)</a:t>
            </a:r>
          </a:p>
          <a:p>
            <a:pPr lvl="1">
              <a:buSzPct val="25000"/>
            </a:pP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        </a:t>
            </a:r>
            <a:r>
              <a:rPr lang="ru-RU" sz="2000" b="0" i="0" u="none" strike="noStrike" cap="none" baseline="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robot.motor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[M2].</a:t>
            </a:r>
            <a:r>
              <a:rPr lang="ru-RU" sz="2000" b="0" i="0" u="none" strike="noStrike" cap="none" baseline="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setPower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(100);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    </a:t>
            </a:r>
            <a:r>
              <a:rPr lang="ru-RU" sz="2000" b="0" i="0" u="none" strike="noStrike" cap="none" baseline="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else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        </a:t>
            </a:r>
            <a:r>
              <a:rPr lang="ru-RU" sz="2000" b="0" i="0" u="none" strike="noStrike" cap="none" baseline="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robot</a:t>
            </a:r>
            <a:r>
              <a:rPr lang="ru-RU" sz="2000" b="0" i="0" u="none" strike="noStrike" cap="none" baseline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.</a:t>
            </a:r>
            <a:r>
              <a:rPr lang="ru-RU" sz="20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motor[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2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].</a:t>
            </a:r>
            <a:r>
              <a:rPr lang="ru-RU" sz="2000" b="0" i="0" u="none" strike="noStrike" cap="none" baseline="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setPower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(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-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100);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    </a:t>
            </a:r>
            <a:r>
              <a:rPr lang="ru-RU" sz="2000" b="0" i="0" u="none" strike="noStrike" cap="none" baseline="0" dirty="0" err="1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robot.wait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(1)</a:t>
            </a:r>
            <a:r>
              <a:rPr lang="ru-RU" sz="2000" dirty="0">
                <a:solidFill>
                  <a:schemeClr val="dk1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  <a:sym typeface="Trebuchet MS" panose="020B0603020202020204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39412" y="2176744"/>
            <a:ext cx="3340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псевдокод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25" y="2632026"/>
            <a:ext cx="5471889" cy="36852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Релейный регулятор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097915"/>
            <a:ext cx="61741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5.1.2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Лесенка: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реализуйте алгоритм движения робота по траектории «лесенка». Робот должен рисовать за собой след. Робот должен остановиться в зеленом круге. Используйте релейный регулятор. </a:t>
            </a:r>
          </a:p>
          <a:p>
            <a:pPr algn="just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двумоторный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робот с датчиком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освещенности на порту А5 и датчиком 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расстояния на порту А1.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64" y="1254630"/>
            <a:ext cx="4478130" cy="49593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Релейный регулятор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125" y="1097882"/>
            <a:ext cx="834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5.1.2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Лесенка. Решение: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25" y="1762129"/>
            <a:ext cx="10650436" cy="43916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Релейный регулятор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4" y="1146350"/>
            <a:ext cx="996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состояний. Регулятор переключается между тремя состояниями.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635306" y="2541100"/>
            <a:ext cx="1690700" cy="912189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Условие</a:t>
            </a:r>
            <a:r>
              <a:rPr lang="ru-RU" sz="1100" dirty="0">
                <a:latin typeface="montserrat" pitchFamily="2" charset="-52"/>
              </a:rPr>
              <a:t>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5606" y="3787188"/>
            <a:ext cx="1152128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</a:t>
            </a:r>
            <a:r>
              <a:rPr lang="ru-RU" sz="1100" dirty="0">
                <a:latin typeface="montserrat" pitchFamily="2" charset="-52"/>
              </a:rPr>
              <a:t> 1</a:t>
            </a:r>
          </a:p>
        </p:txBody>
      </p:sp>
      <p:sp>
        <p:nvSpPr>
          <p:cNvPr id="8" name="Овал 7"/>
          <p:cNvSpPr/>
          <p:nvPr/>
        </p:nvSpPr>
        <p:spPr>
          <a:xfrm>
            <a:off x="4623401" y="1641243"/>
            <a:ext cx="1714512" cy="573133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Начало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Соединительная линия уступом 11"/>
          <p:cNvCxnSpPr/>
          <p:nvPr/>
        </p:nvCxnSpPr>
        <p:spPr>
          <a:xfrm rot="5400000" flipH="1" flipV="1">
            <a:off x="3714648" y="4249808"/>
            <a:ext cx="3470679" cy="53262"/>
          </a:xfrm>
          <a:prstGeom prst="bentConnector5">
            <a:avLst>
              <a:gd name="adj1" fmla="val -6818"/>
              <a:gd name="adj2" fmla="val -6045963"/>
              <a:gd name="adj3" fmla="val 10658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16"/>
          <p:cNvCxnSpPr>
            <a:stCxn id="6" idx="1"/>
            <a:endCxn id="7" idx="0"/>
          </p:cNvCxnSpPr>
          <p:nvPr/>
        </p:nvCxnSpPr>
        <p:spPr>
          <a:xfrm rot="10800000" flipV="1">
            <a:off x="3301670" y="2997194"/>
            <a:ext cx="1333636" cy="78999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4"/>
            <a:endCxn id="6" idx="0"/>
          </p:cNvCxnSpPr>
          <p:nvPr/>
        </p:nvCxnSpPr>
        <p:spPr>
          <a:xfrm flipH="1">
            <a:off x="5480656" y="2214376"/>
            <a:ext cx="1" cy="326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95119" y="4559914"/>
            <a:ext cx="1152128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</a:t>
            </a:r>
            <a:r>
              <a:rPr lang="ru-RU" sz="1100" dirty="0">
                <a:latin typeface="montserrat" pitchFamily="2" charset="-52"/>
              </a:rPr>
              <a:t> 2</a:t>
            </a:r>
          </a:p>
        </p:txBody>
      </p:sp>
      <p:cxnSp>
        <p:nvCxnSpPr>
          <p:cNvPr id="13" name="Соединительная линия уступом 20"/>
          <p:cNvCxnSpPr>
            <a:stCxn id="6" idx="3"/>
            <a:endCxn id="17" idx="0"/>
          </p:cNvCxnSpPr>
          <p:nvPr/>
        </p:nvCxnSpPr>
        <p:spPr>
          <a:xfrm>
            <a:off x="6326006" y="2997195"/>
            <a:ext cx="1040988" cy="3338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23"/>
          <p:cNvCxnSpPr>
            <a:stCxn id="7" idx="2"/>
            <a:endCxn id="18" idx="2"/>
          </p:cNvCxnSpPr>
          <p:nvPr/>
        </p:nvCxnSpPr>
        <p:spPr>
          <a:xfrm rot="16200000" flipH="1">
            <a:off x="3503049" y="4089864"/>
            <a:ext cx="1648527" cy="205128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Блок-схема: узел 14"/>
          <p:cNvSpPr/>
          <p:nvPr/>
        </p:nvSpPr>
        <p:spPr>
          <a:xfrm>
            <a:off x="7383296" y="5623392"/>
            <a:ext cx="148878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cxnSp>
        <p:nvCxnSpPr>
          <p:cNvPr id="16" name="Соединительная линия уступом 37"/>
          <p:cNvCxnSpPr>
            <a:stCxn id="12" idx="2"/>
            <a:endCxn id="15" idx="2"/>
          </p:cNvCxnSpPr>
          <p:nvPr/>
        </p:nvCxnSpPr>
        <p:spPr>
          <a:xfrm rot="16200000" flipH="1">
            <a:off x="6361524" y="4673628"/>
            <a:ext cx="631430" cy="141211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Ромб 16"/>
          <p:cNvSpPr/>
          <p:nvPr/>
        </p:nvSpPr>
        <p:spPr>
          <a:xfrm>
            <a:off x="6516768" y="3331093"/>
            <a:ext cx="1700451" cy="912189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Условие</a:t>
            </a:r>
            <a:r>
              <a:rPr lang="ru-RU" sz="1100" dirty="0">
                <a:latin typeface="montserrat" pitchFamily="2" charset="-52"/>
              </a:rPr>
              <a:t> 2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5352955" y="5867763"/>
            <a:ext cx="148878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cxnSp>
        <p:nvCxnSpPr>
          <p:cNvPr id="19" name="Соединительная линия уступом 60"/>
          <p:cNvCxnSpPr>
            <a:stCxn id="17" idx="1"/>
            <a:endCxn id="12" idx="0"/>
          </p:cNvCxnSpPr>
          <p:nvPr/>
        </p:nvCxnSpPr>
        <p:spPr>
          <a:xfrm rot="10800000" flipV="1">
            <a:off x="5971184" y="3787188"/>
            <a:ext cx="545585" cy="7727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04546" y="4498552"/>
            <a:ext cx="1152128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</a:t>
            </a:r>
            <a:r>
              <a:rPr lang="ru-RU" sz="1100" dirty="0">
                <a:latin typeface="montserrat" pitchFamily="2" charset="-52"/>
              </a:rPr>
              <a:t> 3</a:t>
            </a:r>
          </a:p>
        </p:txBody>
      </p:sp>
      <p:cxnSp>
        <p:nvCxnSpPr>
          <p:cNvPr id="21" name="Соединительная линия уступом 64"/>
          <p:cNvCxnSpPr>
            <a:stCxn id="17" idx="3"/>
            <a:endCxn id="20" idx="0"/>
          </p:cNvCxnSpPr>
          <p:nvPr/>
        </p:nvCxnSpPr>
        <p:spPr>
          <a:xfrm>
            <a:off x="8217219" y="3787188"/>
            <a:ext cx="463391" cy="71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71"/>
          <p:cNvCxnSpPr>
            <a:stCxn id="20" idx="2"/>
            <a:endCxn id="15" idx="6"/>
          </p:cNvCxnSpPr>
          <p:nvPr/>
        </p:nvCxnSpPr>
        <p:spPr>
          <a:xfrm rot="5400000">
            <a:off x="7759996" y="4774786"/>
            <a:ext cx="692792" cy="114843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74"/>
          <p:cNvCxnSpPr>
            <a:stCxn id="15" idx="4"/>
            <a:endCxn id="18" idx="6"/>
          </p:cNvCxnSpPr>
          <p:nvPr/>
        </p:nvCxnSpPr>
        <p:spPr>
          <a:xfrm rot="5400000">
            <a:off x="6393603" y="4875638"/>
            <a:ext cx="172363" cy="195590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51700" y="2743071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нет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86367" y="275201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2926" y="3501245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17220" y="351018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9515" y="2063181"/>
            <a:ext cx="2081392" cy="108012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Объект управления</a:t>
            </a:r>
          </a:p>
        </p:txBody>
      </p:sp>
      <p:cxnSp>
        <p:nvCxnSpPr>
          <p:cNvPr id="6" name="Прямая со стрелкой 5"/>
          <p:cNvCxnSpPr>
            <a:endCxn id="5" idx="1"/>
          </p:cNvCxnSpPr>
          <p:nvPr/>
        </p:nvCxnSpPr>
        <p:spPr>
          <a:xfrm>
            <a:off x="2303251" y="2603241"/>
            <a:ext cx="2376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51323" y="228094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входной сигнал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20211" y="1291043"/>
            <a:ext cx="2280" cy="79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32213" y="1291043"/>
            <a:ext cx="255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внешние воздействия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9555" y="307129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0907" y="223488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выходной сигнал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8126" y="3509848"/>
            <a:ext cx="91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Объект управления: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механическая система, электронная система, робот и т.д.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124" y="3922300"/>
            <a:ext cx="10515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может описываться по-разному в зависимости от задачи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(например, координаты робота).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8125" y="4616283"/>
            <a:ext cx="7880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Входной сигнал: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управляющее воздействие, поданное на ОУ.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8125" y="5401087"/>
            <a:ext cx="7880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Внешние воздействия: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ветер, свет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волны и т.д.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760907" y="2603241"/>
            <a:ext cx="2376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/>
          <p:cNvSpPr/>
          <p:nvPr/>
        </p:nvSpPr>
        <p:spPr>
          <a:xfrm>
            <a:off x="838125" y="5897143"/>
            <a:ext cx="10515675" cy="299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9" name="TextBox 18"/>
          <p:cNvSpPr txBox="1"/>
          <p:nvPr/>
        </p:nvSpPr>
        <p:spPr>
          <a:xfrm>
            <a:off x="4400802" y="5882626"/>
            <a:ext cx="2861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Такая система неуправляема!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15E46D-86A5-43CD-BF4F-A5AC3CCBABE3}"/>
              </a:ext>
            </a:extLst>
          </p:cNvPr>
          <p:cNvSpPr/>
          <p:nvPr/>
        </p:nvSpPr>
        <p:spPr>
          <a:xfrm>
            <a:off x="838124" y="5000977"/>
            <a:ext cx="9355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Выходной сигнал: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измеряемые параметры (расстояние, высота, освещенность)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Релейный регулятор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125" y="1097882"/>
            <a:ext cx="10515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5.1.3 (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Дополните решение задачи с ножкой следующим образом: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 1 (ножка в положении до 85 градусов) – мотор вперед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 2 (ножка в положении от 85 до 95 градусов) – мотор стоп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 3 (ножка в положении свыше 95 градусов) – мотор назад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24" y="3036874"/>
            <a:ext cx="87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силовой мотор с несимметричной деталью.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24" y="3800276"/>
            <a:ext cx="10515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5.1.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(самостоятельная): 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робота закреплен датчик расстояния. Реализуйте алгоритм замера расстояния 40 см с погрешностью в 2 см. При заданном расстоянии робот должен выводить на дисплей «Норма», в противных случаях «Дальше нормы» и «Ближе нормы».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123" y="5697386"/>
            <a:ext cx="996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контроллер с датчиком расстояния на стационарной платформе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21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управления: пример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3454" y="2063180"/>
            <a:ext cx="4107561" cy="3413067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Робот</a:t>
            </a:r>
          </a:p>
        </p:txBody>
      </p:sp>
      <p:cxnSp>
        <p:nvCxnSpPr>
          <p:cNvPr id="6" name="Прямая со стрелкой 5"/>
          <p:cNvCxnSpPr>
            <a:endCxn id="5" idx="1"/>
          </p:cNvCxnSpPr>
          <p:nvPr/>
        </p:nvCxnSpPr>
        <p:spPr>
          <a:xfrm>
            <a:off x="637563" y="3769713"/>
            <a:ext cx="3155891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9961" y="3407248"/>
            <a:ext cx="310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Подать мощность на мотор М2 80%</a:t>
            </a: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>
            <a:off x="5847235" y="1199626"/>
            <a:ext cx="0" cy="8635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06330" y="1231293"/>
            <a:ext cx="163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Нет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воздействий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1696" y="5476248"/>
            <a:ext cx="505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Состояние: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сколько градусов повернут вал мотора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8459" y="3369603"/>
            <a:ext cx="279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Показание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энкодера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Е2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901015" y="3769713"/>
            <a:ext cx="3387854" cy="2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218" y="2350206"/>
            <a:ext cx="2729800" cy="291383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управления</a:t>
            </a:r>
          </a:p>
        </p:txBody>
      </p:sp>
      <p:cxnSp>
        <p:nvCxnSpPr>
          <p:cNvPr id="5" name="Соединительная линия уступом 70"/>
          <p:cNvCxnSpPr>
            <a:endCxn id="13" idx="2"/>
          </p:cNvCxnSpPr>
          <p:nvPr/>
        </p:nvCxnSpPr>
        <p:spPr>
          <a:xfrm rot="10800000" flipV="1">
            <a:off x="3314322" y="2559615"/>
            <a:ext cx="4464496" cy="428746"/>
          </a:xfrm>
          <a:prstGeom prst="bentConnector4">
            <a:avLst>
              <a:gd name="adj1" fmla="val 213"/>
              <a:gd name="adj2" fmla="val 279702"/>
            </a:avLst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618578" y="2018576"/>
            <a:ext cx="1872208" cy="108012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Объект управления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579" y="2242925"/>
            <a:ext cx="126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Желаемое значение</a:t>
            </a:r>
          </a:p>
        </p:txBody>
      </p:sp>
      <p:cxnSp>
        <p:nvCxnSpPr>
          <p:cNvPr id="8" name="Прямая со стрелкой 7"/>
          <p:cNvCxnSpPr>
            <a:endCxn id="6" idx="0"/>
          </p:cNvCxnSpPr>
          <p:nvPr/>
        </p:nvCxnSpPr>
        <p:spPr>
          <a:xfrm>
            <a:off x="6554682" y="13705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3101" y="1378205"/>
            <a:ext cx="158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внешние</a:t>
            </a:r>
            <a:r>
              <a:rPr lang="ru-RU" sz="1600" dirty="0">
                <a:latin typeface="montserrat" pitchFamily="2" charset="-52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воздействия</a:t>
            </a:r>
          </a:p>
        </p:txBody>
      </p:sp>
      <p:cxnSp>
        <p:nvCxnSpPr>
          <p:cNvPr id="10" name="Прямая со стрелкой 9"/>
          <p:cNvCxnSpPr>
            <a:stCxn id="6" idx="3"/>
          </p:cNvCxnSpPr>
          <p:nvPr/>
        </p:nvCxnSpPr>
        <p:spPr>
          <a:xfrm>
            <a:off x="7490786" y="2558636"/>
            <a:ext cx="2736304" cy="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69395" y="2248133"/>
            <a:ext cx="171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выходной</a:t>
            </a:r>
            <a:r>
              <a:rPr lang="ru-RU" sz="1600" dirty="0">
                <a:latin typeface="montserrat" pitchFamily="2" charset="-52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сигнал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8125" y="4247404"/>
            <a:ext cx="10515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Регулятор –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система, вырабатывающая с помощью обратной связи управляющие воздействие.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Желаемое значение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высота, расстояние, освещенность и т.д.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Обратная связь –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измеряемые параметры, подающиеся на регулятор.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Управляющие воздействие: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входной сигнал, задающий новое состояние объекта.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94242" y="2124264"/>
            <a:ext cx="1440160" cy="864097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Регулятор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2125" y="2947749"/>
            <a:ext cx="171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измеряемые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параметры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3535" y="2244765"/>
            <a:ext cx="19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управляющее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воздействие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3187" y="3772135"/>
            <a:ext cx="298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обратная</a:t>
            </a:r>
            <a:r>
              <a:rPr lang="ru-RU" dirty="0">
                <a:latin typeface="montserrat" pitchFamily="2" charset="-52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связь</a:t>
            </a:r>
          </a:p>
        </p:txBody>
      </p:sp>
      <p:cxnSp>
        <p:nvCxnSpPr>
          <p:cNvPr id="18" name="Прямая со стрелкой 17"/>
          <p:cNvCxnSpPr>
            <a:stCxn id="13" idx="3"/>
          </p:cNvCxnSpPr>
          <p:nvPr/>
        </p:nvCxnSpPr>
        <p:spPr>
          <a:xfrm>
            <a:off x="4034402" y="2556313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3" idx="1"/>
          </p:cNvCxnSpPr>
          <p:nvPr/>
        </p:nvCxnSpPr>
        <p:spPr>
          <a:xfrm>
            <a:off x="838124" y="2556313"/>
            <a:ext cx="17561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/>
          <p:cNvSpPr/>
          <p:nvPr/>
        </p:nvSpPr>
        <p:spPr>
          <a:xfrm>
            <a:off x="838124" y="5547138"/>
            <a:ext cx="10515675" cy="6344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1" name="TextBox 20"/>
          <p:cNvSpPr txBox="1"/>
          <p:nvPr/>
        </p:nvSpPr>
        <p:spPr>
          <a:xfrm>
            <a:off x="1040801" y="5630907"/>
            <a:ext cx="10076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классической 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теории управления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когда говорят про обратную связь, имеют в виду выходные изменяемые параметры, регулятор и новое управляющие воздействие. Другое название – 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контур обратной связи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560069" y="1753862"/>
            <a:ext cx="410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7644" y="1753862"/>
            <a:ext cx="65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ru-RU" sz="32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9284" y="3367708"/>
            <a:ext cx="65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ru-RU" sz="32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Ползунов Иван Иванович</a:t>
            </a:r>
          </a:p>
        </p:txBody>
      </p:sp>
      <p:pic>
        <p:nvPicPr>
          <p:cNvPr id="5" name="Picture 2" descr="ÐÐ²Ð°Ð½ ÐÐ²Ð°Ð½Ð¾Ð²Ð¸Ñ ÐÐ¾Ð»Ð·ÑÐ½Ð¾Ð² (1728-176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9" y="1516347"/>
            <a:ext cx="3973860" cy="416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353237" y="1171638"/>
            <a:ext cx="6613094" cy="47764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dirty="0"/>
              <a:t>Первый промышленный регулятор, был изобретен в 1765 г. И. Ползуновым для созданной им паровой машины.</a:t>
            </a:r>
            <a:br>
              <a:rPr lang="en-US" sz="2400" dirty="0"/>
            </a:br>
            <a:br>
              <a:rPr lang="en-US" sz="2400" dirty="0"/>
            </a:br>
            <a:r>
              <a:rPr lang="ru-RU" sz="2400" dirty="0"/>
              <a:t>Российский изобретатель–теплотехник, </a:t>
            </a:r>
            <a:r>
              <a:rPr lang="ru-RU" sz="2400" b="1" dirty="0"/>
              <a:t>создатель первой в России паросиловой установки</a:t>
            </a:r>
            <a:r>
              <a:rPr lang="ru-RU" sz="2400" dirty="0"/>
              <a:t>.</a:t>
            </a:r>
            <a:r>
              <a:rPr lang="en-US" sz="2400" dirty="0"/>
              <a:t> </a:t>
            </a:r>
            <a:r>
              <a:rPr lang="ru-RU" sz="2400" dirty="0"/>
              <a:t>Его первая в России паровая машина была также первым в мире</a:t>
            </a:r>
            <a:r>
              <a:rPr lang="en-US" sz="2400" dirty="0"/>
              <a:t> </a:t>
            </a:r>
            <a:r>
              <a:rPr lang="ru-RU" sz="2400" dirty="0"/>
              <a:t>двухцилиндровым паровым двигателем, впервые в истории не требующим вспомогательного гидравлического привода (способного работать без проточной воды и водяного колеса).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Паровая машина Ползунова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108331" y="1222131"/>
            <a:ext cx="6733740" cy="444105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200" dirty="0"/>
              <a:t>Строя свою </a:t>
            </a:r>
            <a:r>
              <a:rPr lang="ru-RU" sz="2200" b="1" dirty="0"/>
              <a:t>«</a:t>
            </a:r>
            <a:r>
              <a:rPr lang="ru-RU" sz="2200" b="1" dirty="0" err="1"/>
              <a:t>огнедействующую</a:t>
            </a:r>
            <a:r>
              <a:rPr lang="ru-RU" sz="2200" b="1" dirty="0"/>
              <a:t> машину» — первый в мире универсальный паровой двигатель,</a:t>
            </a:r>
            <a:r>
              <a:rPr lang="ru-RU" sz="2200" dirty="0"/>
              <a:t> Ползунов оснастил ее многими </a:t>
            </a:r>
            <a:r>
              <a:rPr lang="ru-RU" sz="2200" b="1" dirty="0"/>
              <a:t>механизмами:</a:t>
            </a:r>
            <a:r>
              <a:rPr lang="ru-RU" sz="2200" dirty="0"/>
              <a:t> устройством для автоматического питания котла, цилиндрической воздуходувкой и другими.</a:t>
            </a:r>
          </a:p>
          <a:p>
            <a:pPr marL="114300" indent="0">
              <a:buNone/>
            </a:pPr>
            <a:r>
              <a:rPr lang="ru-RU" sz="2200" dirty="0"/>
              <a:t> </a:t>
            </a:r>
            <a:br>
              <a:rPr lang="ru-RU" sz="2200" dirty="0"/>
            </a:br>
            <a:r>
              <a:rPr lang="ru-RU" sz="2200" dirty="0"/>
              <a:t>Ползунов был первым в мире конструктором, создавшим машину </a:t>
            </a:r>
            <a:r>
              <a:rPr lang="ru-RU" sz="2200" b="1" dirty="0"/>
              <a:t>целиком металлическую.</a:t>
            </a:r>
            <a:r>
              <a:rPr lang="ru-RU" sz="2200" dirty="0"/>
              <a:t> До Ползунова во всех машинах почти все части изготовлялись из дерева. Техника обработки металла была в то время невысока. Ползуновым были созданы металлообрабатывающие станки, приводимые в действие гидравлическими двигателями.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0" y="1153687"/>
            <a:ext cx="3829735" cy="48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Паровая машина Ползунова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4748890" y="1465882"/>
            <a:ext cx="6462942" cy="411817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Задачей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регулирования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является поддержание в паровом котле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постоянного уровня.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Регулятор представляет собой поплавок 1, связанный системой рычагов с регулирующей заслонкой 2. При увеличении уровня поплавок поднимается вверх, в результате чего заслонка опускается, перекрывая трубопровод и уменьшая подачу воды в котел. При уменьшении уровня поплавок опускается, что приводит к увеличению подачи воды и, следовательно, к повышению уровня. </a:t>
            </a:r>
          </a:p>
          <a:p>
            <a:pPr marL="114300" indent="0" algn="just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12" y="1668592"/>
            <a:ext cx="3130193" cy="32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4526" y="5035519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Регулятор Ползунова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Джеймс Уатт и его регулятор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b="5498"/>
          <a:stretch>
            <a:fillRect/>
          </a:stretch>
        </p:blipFill>
        <p:spPr bwMode="auto">
          <a:xfrm>
            <a:off x="6498455" y="3207885"/>
            <a:ext cx="3828547" cy="29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" y="1140012"/>
            <a:ext cx="4230287" cy="50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296051" y="989092"/>
            <a:ext cx="7662169" cy="197250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dirty="0"/>
              <a:t>Разработанный в 1784 г. английским изобретателем Дж. Уаттом центробежный регулятор явился первым устройством с обратной связью, позволившим автоматически регулировать подачу пара в машину и тем самым стабилизировать скорость вращения вала при изменяющейся нагрузке.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Регулятор Уатта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7"/>
          <a:stretch>
            <a:fillRect/>
          </a:stretch>
        </p:blipFill>
        <p:spPr bwMode="auto">
          <a:xfrm>
            <a:off x="838125" y="1338663"/>
            <a:ext cx="5659812" cy="46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6998677" y="2391508"/>
            <a:ext cx="4497166" cy="25161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800" dirty="0"/>
              <a:t>Рабочее вещество поступает по трубопроводу, снабженному заслонкой. Это рабочее вещество, поступая в машину, создает вращающий момент для вала, на котором расположен регулятор Уатта. Например, в случае паровой турбины струя пара воздействует на турбинные лопатки, насаженные на вал, и создает тем самым силовой момент. </a:t>
            </a:r>
            <a:br>
              <a:rPr lang="ru-RU" sz="1800" dirty="0"/>
            </a:br>
            <a:br>
              <a:rPr lang="ru-RU" sz="2200" dirty="0"/>
            </a:br>
            <a:br>
              <a:rPr lang="ru-RU" sz="1800" dirty="0"/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18</TotalTime>
  <Words>1202</Words>
  <Application>Microsoft Office PowerPoint</Application>
  <PresentationFormat>Широкоэкранный</PresentationFormat>
  <Paragraphs>129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montserrat</vt:lpstr>
      <vt:lpstr>Verdana</vt:lpstr>
      <vt:lpstr>TRIKtheme2019</vt:lpstr>
      <vt:lpstr>Система управления Релейный регулятор Силовой мотор</vt:lpstr>
      <vt:lpstr>Система управления</vt:lpstr>
      <vt:lpstr>Система управления: пример</vt:lpstr>
      <vt:lpstr>Система управления</vt:lpstr>
      <vt:lpstr>Ползунов Иван Иванович</vt:lpstr>
      <vt:lpstr>Паровая машина Ползунова</vt:lpstr>
      <vt:lpstr>Паровая машина Ползунова</vt:lpstr>
      <vt:lpstr>Джеймс Уатт и его регулятор</vt:lpstr>
      <vt:lpstr>Регулятор Уатта</vt:lpstr>
      <vt:lpstr>Регулятор Уатта</vt:lpstr>
      <vt:lpstr>Система управления</vt:lpstr>
      <vt:lpstr>Система управления</vt:lpstr>
      <vt:lpstr>Ножка под углом</vt:lpstr>
      <vt:lpstr>Релейный регулятор</vt:lpstr>
      <vt:lpstr>Пример релейного регулятора</vt:lpstr>
      <vt:lpstr>Релейный регулятор</vt:lpstr>
      <vt:lpstr>Релейный регулятор</vt:lpstr>
      <vt:lpstr>Релейный регулятор</vt:lpstr>
      <vt:lpstr>Релейный регулятор</vt:lpstr>
      <vt:lpstr>Релейный регулятор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Релейный регулятор. Силовой мотор</dc:title>
  <dc:creator>Анастасия Мерецкая</dc:creator>
  <cp:lastModifiedBy>Ilya Shirokolobov</cp:lastModifiedBy>
  <cp:revision>46</cp:revision>
  <dcterms:created xsi:type="dcterms:W3CDTF">2019-08-23T10:04:00Z</dcterms:created>
  <dcterms:modified xsi:type="dcterms:W3CDTF">2022-06-26T22:26:16Z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092D19A6CBF1467C9069C7E0A224F182</vt:lpwstr>
  </property>
  <property fmtid="{D5CDD505-2E9C-101B-9397-08002B2CF9AE}" pid="3" name="KSOProductBuildVer">
    <vt:lpwstr>1049-11.2.0.11156</vt:lpwstr>
  </property>
</Properties>
</file>