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74" r:id="rId4"/>
    <p:sldId id="275" r:id="rId5"/>
    <p:sldId id="276" r:id="rId6"/>
    <p:sldId id="259" r:id="rId7"/>
    <p:sldId id="261" r:id="rId8"/>
    <p:sldId id="260" r:id="rId9"/>
    <p:sldId id="262" r:id="rId10"/>
    <p:sldId id="264" r:id="rId11"/>
    <p:sldId id="281" r:id="rId12"/>
    <p:sldId id="263" r:id="rId13"/>
    <p:sldId id="265" r:id="rId14"/>
    <p:sldId id="266" r:id="rId15"/>
    <p:sldId id="282" r:id="rId16"/>
    <p:sldId id="267" r:id="rId17"/>
    <p:sldId id="268" r:id="rId18"/>
    <p:sldId id="271" r:id="rId19"/>
    <p:sldId id="270" r:id="rId20"/>
    <p:sldId id="269" r:id="rId2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E3699F-A8D5-4FE2-AB11-C65367FC5A5C}" type="datetimeFigureOut">
              <a:rPr lang="ru-RU" smtClean="0"/>
              <a:t>17.06.2023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B2096E-BA84-4CCB-A0BB-7FFE9F2FECE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10971df9d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110971df9d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113ce385b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1113ce385b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fa608672fb_0_8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gfa608672fb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fa608672fb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fa608672fb_0_9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fa608672fb_0_9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</a:pPr>
            <a:fld id="{00000000-1234-1234-1234-123412341234}" type="slidenum">
              <a:rPr lang="en-US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5c8b6e555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5c8b6e555a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g5c8b6e555a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</a:pPr>
            <a:fld id="{00000000-1234-1234-1234-123412341234}" type="slidenum">
              <a:rPr lang="ru-RU"/>
              <a:t>20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help.trikset.com/" TargetMode="External"/><Relationship Id="rId2" Type="http://schemas.openxmlformats.org/officeDocument/2006/relationships/hyperlink" Target="mailto:support@trikset.com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trikset.com/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">
  <p:cSld name="2_Титульный слайд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2"/>
          <p:cNvSpPr/>
          <p:nvPr/>
        </p:nvSpPr>
        <p:spPr>
          <a:xfrm>
            <a:off x="1971675" y="1646664"/>
            <a:ext cx="8266043" cy="1728000"/>
          </a:xfrm>
          <a:prstGeom prst="roundRect">
            <a:avLst>
              <a:gd name="adj" fmla="val 16667"/>
            </a:avLst>
          </a:prstGeom>
          <a:solidFill>
            <a:srgbClr val="001241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12"/>
          <p:cNvSpPr txBox="1">
            <a:spLocks noGrp="1"/>
          </p:cNvSpPr>
          <p:nvPr>
            <p:ph type="ctrTitle"/>
          </p:nvPr>
        </p:nvSpPr>
        <p:spPr>
          <a:xfrm>
            <a:off x="1963392" y="1539747"/>
            <a:ext cx="8266043" cy="1644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9CC00"/>
              </a:buClr>
              <a:buSzPts val="6000"/>
              <a:buFont typeface="Verdana" panose="020B0604030504040204"/>
              <a:buNone/>
              <a:defRPr sz="4800" b="1" i="0" u="none" strike="noStrike" cap="none">
                <a:solidFill>
                  <a:srgbClr val="99CC00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ru-RU"/>
              <a:t>Образец заголовка</a:t>
            </a:r>
            <a:endParaRPr dirty="0"/>
          </a:p>
        </p:txBody>
      </p:sp>
      <p:sp>
        <p:nvSpPr>
          <p:cNvPr id="19" name="Google Shape;1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  <p:pic>
        <p:nvPicPr>
          <p:cNvPr id="20" name="Google Shape;20;p12"/>
          <p:cNvPicPr preferRelativeResize="0"/>
          <p:nvPr/>
        </p:nvPicPr>
        <p:blipFill rotWithShape="1">
          <a:blip r:embed="rId2"/>
          <a:srcRect l="3016" t="11569" r="3069" b="11220"/>
          <a:stretch>
            <a:fillRect/>
          </a:stretch>
        </p:blipFill>
        <p:spPr>
          <a:xfrm>
            <a:off x="838200" y="480894"/>
            <a:ext cx="2927437" cy="56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12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4533900" y="3158114"/>
            <a:ext cx="3124199" cy="3124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>
  <p:cSld name="Заголовок раздела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  <p:sp>
        <p:nvSpPr>
          <p:cNvPr id="24" name="Google Shape;24;p13"/>
          <p:cNvSpPr/>
          <p:nvPr/>
        </p:nvSpPr>
        <p:spPr>
          <a:xfrm>
            <a:off x="838199" y="360000"/>
            <a:ext cx="8802757" cy="612000"/>
          </a:xfrm>
          <a:prstGeom prst="roundRect">
            <a:avLst>
              <a:gd name="adj" fmla="val 16667"/>
            </a:avLst>
          </a:prstGeom>
          <a:solidFill>
            <a:srgbClr val="001241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13"/>
          <p:cNvSpPr txBox="1">
            <a:spLocks noGrp="1"/>
          </p:cNvSpPr>
          <p:nvPr>
            <p:ph type="body" idx="1"/>
          </p:nvPr>
        </p:nvSpPr>
        <p:spPr>
          <a:xfrm>
            <a:off x="838199" y="1518249"/>
            <a:ext cx="10515600" cy="4649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Google Shape;26;p13"/>
          <p:cNvSpPr txBox="1">
            <a:spLocks noGrp="1"/>
          </p:cNvSpPr>
          <p:nvPr>
            <p:ph type="title"/>
          </p:nvPr>
        </p:nvSpPr>
        <p:spPr>
          <a:xfrm>
            <a:off x="838125" y="377092"/>
            <a:ext cx="8802900" cy="6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9CC00"/>
              </a:buClr>
              <a:buSzPts val="3600"/>
              <a:buFont typeface="Verdana" panose="020B0604030504040204"/>
              <a:buNone/>
              <a:defRPr sz="3600" b="1" i="0" u="none" strike="noStrike" cap="none">
                <a:solidFill>
                  <a:srgbClr val="99CC00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pPr marL="0" marR="0" lvl="0" indent="0" rtl="0">
              <a:spcBef>
                <a:spcPts val="0"/>
              </a:spcBef>
              <a:spcAft>
                <a:spcPts val="0"/>
              </a:spcAft>
            </a:pPr>
            <a:r>
              <a:rPr lang="ru-RU" sz="3600" b="1">
                <a:solidFill>
                  <a:srgbClr val="99CC00"/>
                </a:solidFill>
                <a:latin typeface="Verdana" panose="020B0604030504040204"/>
                <a:ea typeface="Verdana" panose="020B0604030504040204"/>
                <a:sym typeface="Verdana" panose="020B0604030504040204"/>
              </a:rPr>
              <a:t>Образец заголовка</a:t>
            </a:r>
            <a:endParaRPr lang="ru-RU" sz="3600" b="1" dirty="0">
              <a:solidFill>
                <a:srgbClr val="99CC00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>
  <p:cSld name="1_Только заголовок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4"/>
          <p:cNvSpPr/>
          <p:nvPr/>
        </p:nvSpPr>
        <p:spPr>
          <a:xfrm>
            <a:off x="838199" y="360000"/>
            <a:ext cx="8802757" cy="612000"/>
          </a:xfrm>
          <a:prstGeom prst="roundRect">
            <a:avLst>
              <a:gd name="adj" fmla="val 16667"/>
            </a:avLst>
          </a:prstGeom>
          <a:solidFill>
            <a:srgbClr val="001241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  <p:sp>
        <p:nvSpPr>
          <p:cNvPr id="31" name="Google Shape;31;p14"/>
          <p:cNvSpPr txBox="1"/>
          <p:nvPr/>
        </p:nvSpPr>
        <p:spPr>
          <a:xfrm>
            <a:off x="4076700" y="1614256"/>
            <a:ext cx="7467601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Поддержка ТРИК: </a:t>
            </a:r>
            <a:r>
              <a:rPr lang="ru-RU" sz="3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2"/>
              </a:rPr>
              <a:t>support@trikset.com</a:t>
            </a: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Справочный центр ТРИК: </a:t>
            </a:r>
            <a:r>
              <a:rPr lang="ru-RU" sz="3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help.trikset.com</a:t>
            </a: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14"/>
          <p:cNvSpPr txBox="1"/>
          <p:nvPr/>
        </p:nvSpPr>
        <p:spPr>
          <a:xfrm flipH="1">
            <a:off x="838125" y="322646"/>
            <a:ext cx="8802900" cy="6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dirty="0">
                <a:solidFill>
                  <a:srgbClr val="99CC00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Информация и контакты</a:t>
            </a:r>
            <a:endParaRPr sz="3600" b="1" dirty="0">
              <a:solidFill>
                <a:srgbClr val="99CC00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</p:txBody>
      </p:sp>
      <p:pic>
        <p:nvPicPr>
          <p:cNvPr id="33" name="Google Shape;33;p14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375307" y="2214584"/>
            <a:ext cx="3592786" cy="35927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14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4114800" y="2857817"/>
            <a:ext cx="2581275" cy="40005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4"/>
          <p:cNvSpPr txBox="1"/>
          <p:nvPr/>
        </p:nvSpPr>
        <p:spPr>
          <a:xfrm>
            <a:off x="6785632" y="2829858"/>
            <a:ext cx="100553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trikset</a:t>
            </a: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65680" y="1580971"/>
            <a:ext cx="2563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lang="en-US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trikset.com</a:t>
            </a:r>
            <a:endParaRPr lang="ru-RU" sz="3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creativecommons.org/licenses/by-nc-sa/3.0" TargetMode="Externa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body" idx="1"/>
          </p:nvPr>
        </p:nvSpPr>
        <p:spPr>
          <a:xfrm>
            <a:off x="838199" y="1518249"/>
            <a:ext cx="10515600" cy="4649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1" name="Google Shape;11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  <p:pic>
        <p:nvPicPr>
          <p:cNvPr id="12" name="Google Shape;12;p11"/>
          <p:cNvPicPr preferRelativeResize="0"/>
          <p:nvPr/>
        </p:nvPicPr>
        <p:blipFill rotWithShape="1">
          <a:blip r:embed="rId5"/>
          <a:srcRect l="6972" t="36957" r="7355" b="36954"/>
          <a:stretch>
            <a:fillRect/>
          </a:stretch>
        </p:blipFill>
        <p:spPr>
          <a:xfrm>
            <a:off x="9945279" y="396000"/>
            <a:ext cx="1782001" cy="5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1"/>
          <p:cNvSpPr txBox="1"/>
          <p:nvPr/>
        </p:nvSpPr>
        <p:spPr>
          <a:xfrm>
            <a:off x="1581150" y="6314626"/>
            <a:ext cx="242887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Распространяется по лицензии </a:t>
            </a:r>
            <a:r>
              <a:rPr lang="ru-RU" sz="1200" b="0" i="0" u="sng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Creative Commons BY-NC-SA</a:t>
            </a:r>
            <a:endParaRPr sz="1200" b="0" i="0" u="none" strike="noStrike" cap="non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11"/>
          <p:cNvSpPr txBox="1"/>
          <p:nvPr/>
        </p:nvSpPr>
        <p:spPr>
          <a:xfrm>
            <a:off x="4162425" y="6314626"/>
            <a:ext cx="391477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0" i="0" u="none" strike="noStrike" cap="none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ООО «</a:t>
            </a:r>
            <a:r>
              <a:rPr lang="ru-RU" sz="1200" b="0" i="0" u="none" strike="noStrike" cap="none" dirty="0" err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КиберТех</a:t>
            </a:r>
            <a:r>
              <a:rPr lang="ru-RU" sz="1200" b="0" i="0" u="none" strike="noStrike" cap="none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»</a:t>
            </a:r>
            <a:endParaRPr lang="ru-RU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0" i="0" u="none" strike="noStrike" cap="none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Санкт-Петербург, </a:t>
            </a:r>
            <a:r>
              <a:rPr lang="ru-RU" sz="1200" b="0" i="0" u="none" strike="noStrike" cap="none" dirty="0" smtClean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2023</a:t>
            </a:r>
            <a:endParaRPr lang="ru-RU" sz="1200" b="0" i="0" u="none" strike="noStrike" cap="none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" name="Google Shape;15;p11"/>
          <p:cNvPicPr preferRelativeResize="0"/>
          <p:nvPr/>
        </p:nvPicPr>
        <p:blipFill rotWithShape="1">
          <a:blip r:embed="rId7"/>
          <a:srcRect/>
          <a:stretch>
            <a:fillRect/>
          </a:stretch>
        </p:blipFill>
        <p:spPr>
          <a:xfrm>
            <a:off x="828675" y="6434126"/>
            <a:ext cx="739617" cy="258774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Trebuchet MS" panose="020B0603020202020204"/>
              </a:rPr>
              <a:t>Параллельные </a:t>
            </a:r>
            <a:r>
              <a:rPr lang="ru-RU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Trebuchet MS" panose="020B0603020202020204"/>
              </a:rPr>
              <a:t>задачи.Парковка</a:t>
            </a:r>
            <a:endParaRPr lang="ru-RU" sz="44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10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Trebuchet MS" panose="020B0603020202020204"/>
              </a:rPr>
              <a:t>Параллельные задачи</a:t>
            </a:r>
            <a:endParaRPr lang="ru-RU" dirty="0"/>
          </a:p>
        </p:txBody>
      </p:sp>
      <p:sp>
        <p:nvSpPr>
          <p:cNvPr id="5" name="CustomShape 2"/>
          <p:cNvSpPr/>
          <p:nvPr/>
        </p:nvSpPr>
        <p:spPr>
          <a:xfrm>
            <a:off x="838125" y="1163645"/>
            <a:ext cx="10445226" cy="117957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000" b="1" strike="noStrike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Второй</a:t>
            </a:r>
            <a:r>
              <a:rPr lang="ru-RU" sz="2000" strike="noStrike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strike="noStrike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способ</a:t>
            </a:r>
            <a:r>
              <a:rPr lang="ru-RU" sz="2000" strike="noStrike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остановить задачу: послать из главного потока сообщение-маркер. Во второй задаче проверять, а не пришло ли сообщение. По пришедшему маркеру, закончить выполнение второй задачи</a:t>
            </a:r>
            <a:r>
              <a:rPr lang="en-US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</a:t>
            </a:r>
            <a:endParaRPr sz="12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669" y="2215755"/>
            <a:ext cx="9774014" cy="405821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2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</a:pPr>
            <a:fld id="{00000000-1234-1234-1234-123412341234}" type="slidenum">
              <a:rPr lang="en-US" sz="1600"/>
              <a:t>11</a:t>
            </a:fld>
            <a:endParaRPr lang="en-US" sz="1600"/>
          </a:p>
        </p:txBody>
      </p:sp>
      <p:sp>
        <p:nvSpPr>
          <p:cNvPr id="121" name="Google Shape;121;p22"/>
          <p:cNvSpPr txBox="1">
            <a:spLocks noGrp="1"/>
          </p:cNvSpPr>
          <p:nvPr>
            <p:ph type="body" idx="1"/>
          </p:nvPr>
        </p:nvSpPr>
        <p:spPr>
          <a:xfrm>
            <a:off x="4255925" y="1137251"/>
            <a:ext cx="7098000" cy="5447600"/>
          </a:xfrm>
          <a:prstGeom prst="rect">
            <a:avLst/>
          </a:prstGeom>
        </p:spPr>
        <p:txBody>
          <a:bodyPr spcFirstLastPara="1" wrap="square" lIns="91433" tIns="45700" rIns="91433" bIns="45700" anchor="t" anchorCtr="0">
            <a:normAutofit/>
          </a:bodyPr>
          <a:lstStyle/>
          <a:p>
            <a:pPr marL="342900" lvl="0" indent="-279400" algn="l" rtl="0">
              <a:spcBef>
                <a:spcPts val="800"/>
              </a:spcBef>
              <a:spcAft>
                <a:spcPts val="0"/>
              </a:spcAft>
              <a:buSzPts val="1800"/>
              <a:buAutoNum type="arabicPeriod"/>
            </a:pPr>
            <a:r>
              <a:rPr lang="en-US" sz="2400" b="1" dirty="0" err="1"/>
              <a:t>Отправить</a:t>
            </a:r>
            <a:r>
              <a:rPr lang="en-US" sz="2400" b="1" dirty="0"/>
              <a:t> </a:t>
            </a:r>
            <a:r>
              <a:rPr lang="en-US" sz="2400" b="1" dirty="0" err="1"/>
              <a:t>сообщение</a:t>
            </a:r>
            <a:r>
              <a:rPr lang="en-US" sz="2400" b="1" dirty="0"/>
              <a:t> в </a:t>
            </a:r>
            <a:r>
              <a:rPr lang="en-US" sz="2400" b="1" dirty="0" err="1"/>
              <a:t>задачу</a:t>
            </a:r>
            <a:r>
              <a:rPr lang="en-US" sz="2400" b="1" dirty="0"/>
              <a:t/>
            </a:r>
            <a:br>
              <a:rPr lang="en-US" sz="2400" b="1" dirty="0"/>
            </a:br>
            <a:r>
              <a:rPr lang="en-US" sz="2400" i="1" dirty="0" err="1"/>
              <a:t>Задача</a:t>
            </a:r>
            <a:r>
              <a:rPr lang="en-US" sz="2400" dirty="0"/>
              <a:t>: </a:t>
            </a:r>
            <a:r>
              <a:rPr lang="en-US" sz="2400" dirty="0" err="1"/>
              <a:t>название</a:t>
            </a:r>
            <a:r>
              <a:rPr lang="en-US" sz="2400" dirty="0"/>
              <a:t> </a:t>
            </a:r>
            <a:r>
              <a:rPr lang="en-US" sz="2400" dirty="0" err="1"/>
              <a:t>задачи</a:t>
            </a:r>
            <a:r>
              <a:rPr lang="en-US" sz="2400" dirty="0"/>
              <a:t>, в </a:t>
            </a:r>
            <a:r>
              <a:rPr lang="en-US" sz="2400" dirty="0" err="1"/>
              <a:t>которую</a:t>
            </a:r>
            <a:r>
              <a:rPr lang="en-US" sz="2400" dirty="0"/>
              <a:t> </a:t>
            </a:r>
            <a:r>
              <a:rPr lang="en-US" sz="2400" dirty="0" err="1"/>
              <a:t>мы</a:t>
            </a:r>
            <a:r>
              <a:rPr lang="en-US" sz="2400" dirty="0"/>
              <a:t> </a:t>
            </a:r>
            <a:r>
              <a:rPr lang="en-US" sz="2400" dirty="0" err="1"/>
              <a:t>хотим</a:t>
            </a:r>
            <a:r>
              <a:rPr lang="en-US" sz="2400" dirty="0"/>
              <a:t> </a:t>
            </a:r>
            <a:r>
              <a:rPr lang="en-US" sz="2400" dirty="0" err="1"/>
              <a:t>отправить</a:t>
            </a:r>
            <a:r>
              <a:rPr lang="en-US" sz="2400" dirty="0"/>
              <a:t> </a:t>
            </a:r>
            <a:r>
              <a:rPr lang="en-US" sz="2400" dirty="0" err="1"/>
              <a:t>сообщение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i="1" dirty="0" err="1"/>
              <a:t>Сообщение</a:t>
            </a:r>
            <a:r>
              <a:rPr lang="en-US" sz="2400" dirty="0"/>
              <a:t>: </a:t>
            </a:r>
            <a:r>
              <a:rPr lang="en-US" sz="2400" dirty="0" err="1"/>
              <a:t>сообщение</a:t>
            </a:r>
            <a:r>
              <a:rPr lang="en-US" sz="2400" dirty="0"/>
              <a:t> </a:t>
            </a:r>
            <a:r>
              <a:rPr lang="en-US" sz="2400" b="1" dirty="0"/>
              <a:t>в </a:t>
            </a:r>
            <a:r>
              <a:rPr lang="en-US" sz="2400" b="1" dirty="0" err="1"/>
              <a:t>виде</a:t>
            </a:r>
            <a:r>
              <a:rPr lang="en-US" sz="2400" b="1" dirty="0"/>
              <a:t> </a:t>
            </a:r>
            <a:r>
              <a:rPr lang="en-US" sz="2400" b="1" dirty="0" err="1"/>
              <a:t>числа</a:t>
            </a:r>
            <a:r>
              <a:rPr lang="en-US" sz="2400" dirty="0"/>
              <a:t>, </a:t>
            </a:r>
            <a:r>
              <a:rPr lang="en-US" sz="2400" dirty="0" err="1"/>
              <a:t>строки</a:t>
            </a:r>
            <a:r>
              <a:rPr lang="en-US" sz="2400" dirty="0"/>
              <a:t>, </a:t>
            </a:r>
            <a:r>
              <a:rPr lang="en-US" sz="2400" dirty="0" err="1"/>
              <a:t>или</a:t>
            </a:r>
            <a:r>
              <a:rPr lang="en-US" sz="2400" dirty="0"/>
              <a:t> </a:t>
            </a:r>
            <a:r>
              <a:rPr lang="en-US" sz="2400" dirty="0" err="1"/>
              <a:t>символа</a:t>
            </a:r>
            <a:endParaRPr sz="2400" dirty="0"/>
          </a:p>
          <a:p>
            <a:pPr marL="342900" lvl="0" indent="-2794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 sz="2400" b="1" dirty="0" err="1"/>
              <a:t>Получить</a:t>
            </a:r>
            <a:r>
              <a:rPr lang="en-US" sz="2400" b="1" dirty="0"/>
              <a:t> </a:t>
            </a:r>
            <a:r>
              <a:rPr lang="en-US" sz="2400" b="1" dirty="0" err="1"/>
              <a:t>сообщение</a:t>
            </a:r>
            <a:r>
              <a:rPr lang="en-US" sz="2400" b="1" dirty="0"/>
              <a:t> </a:t>
            </a:r>
            <a:r>
              <a:rPr lang="en-US" sz="2400" b="1" dirty="0" err="1"/>
              <a:t>из</a:t>
            </a:r>
            <a:r>
              <a:rPr lang="en-US" sz="2400" b="1" dirty="0"/>
              <a:t> </a:t>
            </a:r>
            <a:r>
              <a:rPr lang="en-US" sz="2400" b="1" dirty="0" err="1"/>
              <a:t>задачи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i="1" dirty="0" err="1"/>
              <a:t>Переменная</a:t>
            </a:r>
            <a:r>
              <a:rPr lang="en-US" sz="2400" i="1" dirty="0"/>
              <a:t>:</a:t>
            </a:r>
            <a:r>
              <a:rPr lang="en-US" sz="2400" dirty="0"/>
              <a:t> </a:t>
            </a:r>
            <a:r>
              <a:rPr lang="en-US" sz="2400" dirty="0" err="1"/>
              <a:t>название</a:t>
            </a:r>
            <a:r>
              <a:rPr lang="en-US" sz="2400" dirty="0"/>
              <a:t> </a:t>
            </a:r>
            <a:r>
              <a:rPr lang="en-US" sz="2400" dirty="0" err="1"/>
              <a:t>переменной</a:t>
            </a:r>
            <a:r>
              <a:rPr lang="en-US" sz="2400" dirty="0"/>
              <a:t>, в </a:t>
            </a:r>
            <a:r>
              <a:rPr lang="en-US" sz="2400" dirty="0" err="1"/>
              <a:t>которую</a:t>
            </a:r>
            <a:r>
              <a:rPr lang="en-US" sz="2400" dirty="0"/>
              <a:t> </a:t>
            </a:r>
            <a:r>
              <a:rPr lang="en-US" sz="2400" dirty="0" err="1"/>
              <a:t>мы</a:t>
            </a:r>
            <a:r>
              <a:rPr lang="en-US" sz="2400" dirty="0"/>
              <a:t> </a:t>
            </a:r>
            <a:r>
              <a:rPr lang="en-US" sz="2400" dirty="0" err="1"/>
              <a:t>сохраним</a:t>
            </a:r>
            <a:r>
              <a:rPr lang="en-US" sz="2400" dirty="0"/>
              <a:t> </a:t>
            </a:r>
            <a:r>
              <a:rPr lang="en-US" sz="2400" dirty="0" err="1"/>
              <a:t>полученную</a:t>
            </a:r>
            <a:r>
              <a:rPr lang="en-US" sz="2400" dirty="0"/>
              <a:t> </a:t>
            </a:r>
            <a:r>
              <a:rPr lang="en-US" sz="2400" dirty="0" err="1"/>
              <a:t>информацию</a:t>
            </a:r>
            <a:r>
              <a:rPr lang="en-US" sz="2400" dirty="0"/>
              <a:t>. </a:t>
            </a:r>
            <a:r>
              <a:rPr lang="en-US" sz="2400" dirty="0" err="1"/>
              <a:t>Переменную</a:t>
            </a:r>
            <a:r>
              <a:rPr lang="en-US" sz="2400" dirty="0"/>
              <a:t> </a:t>
            </a:r>
            <a:r>
              <a:rPr lang="en-US" sz="2400" dirty="0" err="1"/>
              <a:t>нужно</a:t>
            </a:r>
            <a:r>
              <a:rPr lang="en-US" sz="2400" dirty="0"/>
              <a:t> </a:t>
            </a:r>
            <a:r>
              <a:rPr lang="en-US" sz="2400" dirty="0" err="1"/>
              <a:t>создать</a:t>
            </a:r>
            <a:r>
              <a:rPr lang="en-US" sz="2400" dirty="0"/>
              <a:t> </a:t>
            </a:r>
            <a:r>
              <a:rPr lang="en-US" sz="2400" dirty="0" err="1"/>
              <a:t>заранее</a:t>
            </a:r>
            <a:r>
              <a:rPr lang="en-US" sz="2400" dirty="0"/>
              <a:t>!</a:t>
            </a:r>
            <a:br>
              <a:rPr lang="en-US" sz="2400" dirty="0"/>
            </a:br>
            <a:r>
              <a:rPr lang="en-US" sz="2400" i="1" dirty="0" err="1"/>
              <a:t>Дождаться</a:t>
            </a:r>
            <a:r>
              <a:rPr lang="en-US" sz="2400" i="1" dirty="0"/>
              <a:t> </a:t>
            </a:r>
            <a:r>
              <a:rPr lang="en-US" sz="2400" i="1" dirty="0" err="1"/>
              <a:t>сообщения</a:t>
            </a:r>
            <a:r>
              <a:rPr lang="en-US" sz="2400" i="1" dirty="0"/>
              <a:t>: </a:t>
            </a:r>
            <a:r>
              <a:rPr lang="en-US" sz="2400" i="1" dirty="0" err="1"/>
              <a:t>истина</a:t>
            </a:r>
            <a:r>
              <a:rPr lang="en-US" sz="2400" i="1" dirty="0"/>
              <a:t> </a:t>
            </a:r>
            <a:r>
              <a:rPr lang="en-US" sz="2400" dirty="0"/>
              <a:t>- </a:t>
            </a:r>
            <a:r>
              <a:rPr lang="en-US" sz="2400" dirty="0" err="1"/>
              <a:t>этот</a:t>
            </a:r>
            <a:r>
              <a:rPr lang="en-US" sz="2400" dirty="0"/>
              <a:t> </a:t>
            </a:r>
            <a:r>
              <a:rPr lang="en-US" sz="2400" dirty="0" err="1"/>
              <a:t>блок</a:t>
            </a:r>
            <a:r>
              <a:rPr lang="en-US" sz="2400" dirty="0"/>
              <a:t> </a:t>
            </a:r>
            <a:r>
              <a:rPr lang="en-US" sz="2400" dirty="0" err="1"/>
              <a:t>будет</a:t>
            </a:r>
            <a:r>
              <a:rPr lang="en-US" sz="2400" dirty="0"/>
              <a:t> </a:t>
            </a:r>
            <a:r>
              <a:rPr lang="en-US" sz="2400" dirty="0" err="1"/>
              <a:t>выполняться</a:t>
            </a:r>
            <a:r>
              <a:rPr lang="en-US" sz="2400" dirty="0"/>
              <a:t> </a:t>
            </a:r>
            <a:r>
              <a:rPr lang="en-US" sz="2400" dirty="0" err="1"/>
              <a:t>до</a:t>
            </a:r>
            <a:r>
              <a:rPr lang="en-US" sz="2400" dirty="0"/>
              <a:t> </a:t>
            </a:r>
            <a:r>
              <a:rPr lang="en-US" sz="2400" dirty="0" err="1"/>
              <a:t>тех</a:t>
            </a:r>
            <a:r>
              <a:rPr lang="en-US" sz="2400" dirty="0"/>
              <a:t> </a:t>
            </a:r>
            <a:r>
              <a:rPr lang="en-US" sz="2400" dirty="0" err="1"/>
              <a:t>пор</a:t>
            </a:r>
            <a:r>
              <a:rPr lang="en-US" sz="2400" dirty="0"/>
              <a:t>, </a:t>
            </a:r>
            <a:r>
              <a:rPr lang="en-US" sz="2400" dirty="0" err="1"/>
              <a:t>пока</a:t>
            </a:r>
            <a:r>
              <a:rPr lang="en-US" sz="2400" dirty="0"/>
              <a:t> </a:t>
            </a:r>
            <a:r>
              <a:rPr lang="en-US" sz="2400" dirty="0" err="1"/>
              <a:t>сообщение</a:t>
            </a:r>
            <a:r>
              <a:rPr lang="en-US" sz="2400" dirty="0"/>
              <a:t> </a:t>
            </a:r>
            <a:r>
              <a:rPr lang="en-US" sz="2400" dirty="0" err="1"/>
              <a:t>не</a:t>
            </a:r>
            <a:r>
              <a:rPr lang="en-US" sz="2400" dirty="0"/>
              <a:t> </a:t>
            </a:r>
            <a:r>
              <a:rPr lang="en-US" sz="2400" dirty="0" err="1"/>
              <a:t>будет</a:t>
            </a:r>
            <a:r>
              <a:rPr lang="en-US" sz="2400" dirty="0"/>
              <a:t> </a:t>
            </a:r>
            <a:r>
              <a:rPr lang="en-US" sz="2400" dirty="0" err="1"/>
              <a:t>получено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i="1" dirty="0" err="1"/>
              <a:t>Дождаться</a:t>
            </a:r>
            <a:r>
              <a:rPr lang="en-US" sz="2400" i="1" dirty="0"/>
              <a:t> </a:t>
            </a:r>
            <a:r>
              <a:rPr lang="en-US" sz="2400" i="1" dirty="0" err="1"/>
              <a:t>сообщения</a:t>
            </a:r>
            <a:r>
              <a:rPr lang="en-US" sz="2400" i="1" dirty="0"/>
              <a:t>: </a:t>
            </a:r>
            <a:r>
              <a:rPr lang="en-US" sz="2400" i="1" dirty="0" err="1"/>
              <a:t>ложь</a:t>
            </a:r>
            <a:r>
              <a:rPr lang="en-US" sz="2400" dirty="0"/>
              <a:t> - </a:t>
            </a:r>
            <a:r>
              <a:rPr lang="en-US" sz="2400" dirty="0" err="1"/>
              <a:t>при</a:t>
            </a:r>
            <a:r>
              <a:rPr lang="en-US" sz="2400" dirty="0"/>
              <a:t> </a:t>
            </a:r>
            <a:r>
              <a:rPr lang="en-US" sz="2400" dirty="0" err="1"/>
              <a:t>выполнении</a:t>
            </a:r>
            <a:r>
              <a:rPr lang="en-US" sz="2400" dirty="0"/>
              <a:t> </a:t>
            </a:r>
            <a:r>
              <a:rPr lang="en-US" sz="2400" dirty="0" err="1"/>
              <a:t>блока</a:t>
            </a:r>
            <a:r>
              <a:rPr lang="en-US" sz="2400" dirty="0"/>
              <a:t> </a:t>
            </a:r>
            <a:r>
              <a:rPr lang="en-US" sz="2400" dirty="0" err="1"/>
              <a:t>происходит</a:t>
            </a:r>
            <a:r>
              <a:rPr lang="en-US" sz="2400" dirty="0"/>
              <a:t> </a:t>
            </a:r>
            <a:r>
              <a:rPr lang="en-US" sz="2400" dirty="0" err="1"/>
              <a:t>проверка</a:t>
            </a:r>
            <a:r>
              <a:rPr lang="en-US" sz="2400" dirty="0"/>
              <a:t> и </a:t>
            </a:r>
            <a:r>
              <a:rPr lang="en-US" sz="2400" dirty="0" err="1"/>
              <a:t>вне</a:t>
            </a:r>
            <a:r>
              <a:rPr lang="en-US" sz="2400" dirty="0"/>
              <a:t> </a:t>
            </a:r>
            <a:r>
              <a:rPr lang="en-US" sz="2400" dirty="0" err="1"/>
              <a:t>зависимости</a:t>
            </a:r>
            <a:r>
              <a:rPr lang="en-US" sz="2400" dirty="0"/>
              <a:t> </a:t>
            </a:r>
            <a:r>
              <a:rPr lang="en-US" sz="2400" dirty="0" err="1"/>
              <a:t>от</a:t>
            </a:r>
            <a:r>
              <a:rPr lang="en-US" sz="2400" dirty="0"/>
              <a:t> </a:t>
            </a:r>
            <a:r>
              <a:rPr lang="en-US" sz="2400" dirty="0" err="1"/>
              <a:t>результата</a:t>
            </a:r>
            <a:r>
              <a:rPr lang="en-US" sz="2400" dirty="0"/>
              <a:t>, </a:t>
            </a:r>
            <a:r>
              <a:rPr lang="en-US" sz="2400" dirty="0" err="1"/>
              <a:t>идет</a:t>
            </a:r>
            <a:r>
              <a:rPr lang="en-US" sz="2400" dirty="0"/>
              <a:t> </a:t>
            </a:r>
            <a:r>
              <a:rPr lang="en-US" sz="2400" dirty="0" err="1"/>
              <a:t>выполнение</a:t>
            </a:r>
            <a:r>
              <a:rPr lang="en-US" sz="2400" dirty="0"/>
              <a:t> </a:t>
            </a:r>
            <a:r>
              <a:rPr lang="en-US" sz="2400" dirty="0" err="1"/>
              <a:t>алгоритма</a:t>
            </a:r>
            <a:r>
              <a:rPr lang="en-US" sz="2400" dirty="0"/>
              <a:t> </a:t>
            </a:r>
            <a:r>
              <a:rPr lang="en-US" sz="2400" dirty="0" err="1"/>
              <a:t>дальше</a:t>
            </a:r>
            <a:endParaRPr sz="2400" dirty="0"/>
          </a:p>
        </p:txBody>
      </p:sp>
      <p:sp>
        <p:nvSpPr>
          <p:cNvPr id="122" name="Google Shape;122;p22"/>
          <p:cNvSpPr txBox="1">
            <a:spLocks noGrp="1"/>
          </p:cNvSpPr>
          <p:nvPr>
            <p:ph type="title"/>
          </p:nvPr>
        </p:nvSpPr>
        <p:spPr>
          <a:xfrm>
            <a:off x="838125" y="377092"/>
            <a:ext cx="8802800" cy="612000"/>
          </a:xfrm>
          <a:prstGeom prst="rect">
            <a:avLst/>
          </a:prstGeom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65"/>
              <a:t>Обмен данными между потоками</a:t>
            </a:r>
            <a:endParaRPr sz="3465"/>
          </a:p>
        </p:txBody>
      </p:sp>
      <p:pic>
        <p:nvPicPr>
          <p:cNvPr id="123" name="Google Shape;123;p2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979325" y="1137252"/>
            <a:ext cx="2826924" cy="2132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2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132325" y="3417575"/>
            <a:ext cx="4368352" cy="24858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: скругленные углы 9"/>
          <p:cNvSpPr/>
          <p:nvPr/>
        </p:nvSpPr>
        <p:spPr>
          <a:xfrm>
            <a:off x="5582079" y="3318908"/>
            <a:ext cx="4962617" cy="989013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12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Trebuchet MS" panose="020B0603020202020204"/>
              </a:rPr>
              <a:t>Параллельные задачи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24" y="3124939"/>
            <a:ext cx="4273965" cy="2913552"/>
          </a:xfrm>
          <a:prstGeom prst="rect">
            <a:avLst/>
          </a:prstGeom>
        </p:spPr>
      </p:pic>
      <p:sp>
        <p:nvSpPr>
          <p:cNvPr id="6" name="CustomShape 2"/>
          <p:cNvSpPr/>
          <p:nvPr/>
        </p:nvSpPr>
        <p:spPr>
          <a:xfrm>
            <a:off x="838124" y="1146379"/>
            <a:ext cx="10515675" cy="1978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400" strike="noStrike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Для передачи сообщений и завершения потоков из других необходимо именовать параллельные задачи. </a:t>
            </a:r>
            <a:r>
              <a:rPr lang="ru-RU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Имена указываются на связях исходящих из блока «Параллельные задачи»</a:t>
            </a:r>
            <a:r>
              <a:rPr lang="en-US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>
              <a:lnSpc>
                <a:spcPct val="100000"/>
              </a:lnSpc>
            </a:pPr>
            <a:endParaRPr lang="ru-RU" sz="24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00000"/>
              </a:lnSpc>
            </a:pPr>
            <a:r>
              <a:rPr lang="ru-RU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Хотя бы одна задача должна иметь имя </a:t>
            </a:r>
            <a:r>
              <a:rPr lang="en-US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main</a:t>
            </a:r>
            <a:r>
              <a:rPr lang="ru-RU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 </a:t>
            </a:r>
            <a:r>
              <a:rPr lang="ru-RU" sz="2400" b="1" dirty="0">
                <a:solidFill>
                  <a:srgbClr val="4D5B6B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ru-RU" sz="2400" b="1" dirty="0">
                <a:solidFill>
                  <a:srgbClr val="4D5B6B"/>
                </a:solidFill>
                <a:latin typeface="Calibri" pitchFamily="34" charset="0"/>
                <a:cs typeface="Calibri" pitchFamily="34" charset="0"/>
              </a:rPr>
            </a:br>
            <a:endParaRPr lang="ru-RU" sz="2000" i="1" dirty="0">
              <a:solidFill>
                <a:schemeClr val="tx2">
                  <a:lumMod val="40000"/>
                  <a:lumOff val="6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Прямоугольник: скругленные углы 7"/>
          <p:cNvSpPr/>
          <p:nvPr/>
        </p:nvSpPr>
        <p:spPr>
          <a:xfrm>
            <a:off x="5582079" y="4737332"/>
            <a:ext cx="4962617" cy="1189607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Прямоугольник: скругленные углы 4"/>
          <p:cNvSpPr txBox="1"/>
          <p:nvPr/>
        </p:nvSpPr>
        <p:spPr>
          <a:xfrm>
            <a:off x="5948784" y="5064232"/>
            <a:ext cx="4424869" cy="54116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В задаче «парковка в гараж» ветку с движением назад именуем </a:t>
            </a:r>
            <a:r>
              <a:rPr lang="en-US" sz="2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main</a:t>
            </a:r>
            <a:r>
              <a:rPr lang="ru-RU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ru-RU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а ветку с миганием диода </a:t>
            </a:r>
            <a:r>
              <a:rPr lang="en-US" sz="2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task</a:t>
            </a:r>
            <a:r>
              <a:rPr lang="en-US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ru-RU" sz="2000" i="0" kern="12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948785" y="3443132"/>
            <a:ext cx="50887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В разных параллельных задачах своя область видимости переменных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13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Trebuchet MS" panose="020B0603020202020204"/>
              </a:rPr>
              <a:t>Параллельные задачи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9121" y="3592085"/>
            <a:ext cx="4096707" cy="2466529"/>
          </a:xfrm>
          <a:prstGeom prst="rect">
            <a:avLst/>
          </a:prstGeom>
        </p:spPr>
      </p:pic>
      <p:sp>
        <p:nvSpPr>
          <p:cNvPr id="7" name="CustomShape 2"/>
          <p:cNvSpPr/>
          <p:nvPr/>
        </p:nvSpPr>
        <p:spPr>
          <a:xfrm>
            <a:off x="835473" y="1202025"/>
            <a:ext cx="8463652" cy="43136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Введем в задаче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переменную </a:t>
            </a:r>
            <a:r>
              <a:rPr lang="en-US" sz="2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mes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sz="2000" i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38124" y="1774407"/>
            <a:ext cx="106673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блоке «Получить сообщение из другой задачи» убираем галочку «Дождаться сообщение». Переменную в свойствах указываем </a:t>
            </a:r>
            <a:r>
              <a:rPr lang="en-US" sz="2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mes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38125" y="2654138"/>
            <a:ext cx="106673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</a:t>
            </a:r>
            <a:r>
              <a:rPr lang="ru-RU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условие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цикла «Пока» 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проверяем переменную </a:t>
            </a:r>
            <a:r>
              <a:rPr lang="en-US" sz="24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mes</a:t>
            </a:r>
            <a:r>
              <a:rPr lang="en-US" sz="24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* 1 &lt; 1.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Для завершения текущей задачи из другой будет посылать </a:t>
            </a:r>
            <a:r>
              <a:rPr lang="ru-RU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68" y="3533869"/>
            <a:ext cx="7417735" cy="270647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14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Trebuchet MS" panose="020B0603020202020204"/>
              </a:rPr>
              <a:t>Параллельные задачи</a:t>
            </a:r>
            <a:endParaRPr lang="ru-RU" dirty="0"/>
          </a:p>
        </p:txBody>
      </p:sp>
      <p:sp>
        <p:nvSpPr>
          <p:cNvPr id="5" name="CustomShape 2"/>
          <p:cNvSpPr/>
          <p:nvPr/>
        </p:nvSpPr>
        <p:spPr>
          <a:xfrm>
            <a:off x="838162" y="1173644"/>
            <a:ext cx="10515675" cy="89055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400" dirty="0">
                <a:solidFill>
                  <a:schemeClr val="tx1"/>
                </a:solidFill>
                <a:latin typeface="monsterrat"/>
                <a:cs typeface="Calibri" pitchFamily="34" charset="0"/>
              </a:rPr>
              <a:t>В конце задачи </a:t>
            </a:r>
            <a:r>
              <a:rPr lang="en-US" sz="2400" b="1" dirty="0">
                <a:solidFill>
                  <a:schemeClr val="tx1"/>
                </a:solidFill>
                <a:latin typeface="monsterrat"/>
                <a:cs typeface="Calibri" pitchFamily="34" charset="0"/>
              </a:rPr>
              <a:t>main</a:t>
            </a:r>
            <a:r>
              <a:rPr lang="en-US" sz="2400" dirty="0">
                <a:solidFill>
                  <a:schemeClr val="tx1"/>
                </a:solidFill>
                <a:latin typeface="monsterrat"/>
                <a:cs typeface="Calibri" pitchFamily="34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monsterrat"/>
                <a:cs typeface="Calibri" pitchFamily="34" charset="0"/>
              </a:rPr>
              <a:t>с помощью блока «Отправить сообщение в задачу» посылаем в задачу </a:t>
            </a:r>
            <a:r>
              <a:rPr lang="en-US" sz="2400" b="1" dirty="0">
                <a:solidFill>
                  <a:schemeClr val="tx1"/>
                </a:solidFill>
                <a:latin typeface="monsterrat"/>
                <a:cs typeface="Calibri" pitchFamily="34" charset="0"/>
              </a:rPr>
              <a:t>task</a:t>
            </a:r>
            <a:r>
              <a:rPr lang="en-US" sz="2400" dirty="0">
                <a:solidFill>
                  <a:schemeClr val="tx1"/>
                </a:solidFill>
                <a:latin typeface="monsterrat"/>
                <a:cs typeface="Calibri" pitchFamily="34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monsterrat"/>
                <a:cs typeface="Calibri" pitchFamily="34" charset="0"/>
              </a:rPr>
              <a:t>сообщение 1.</a:t>
            </a:r>
            <a:endParaRPr lang="ru-RU" sz="2000" i="1" dirty="0">
              <a:solidFill>
                <a:schemeClr val="tx1"/>
              </a:solidFill>
              <a:latin typeface="monsterrat"/>
              <a:cs typeface="Calibri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085" y="2494364"/>
            <a:ext cx="7670940" cy="313208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15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Trebuchet MS" panose="020B0603020202020204"/>
              </a:rPr>
              <a:t>Параллельные задачи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669" y="2215755"/>
            <a:ext cx="9774014" cy="4058216"/>
          </a:xfrm>
          <a:prstGeom prst="rect">
            <a:avLst/>
          </a:prstGeom>
        </p:spPr>
      </p:pic>
      <p:sp>
        <p:nvSpPr>
          <p:cNvPr id="7" name="Прямоугольник: скругленные углы 9"/>
          <p:cNvSpPr/>
          <p:nvPr/>
        </p:nvSpPr>
        <p:spPr>
          <a:xfrm>
            <a:off x="2001795" y="1062681"/>
            <a:ext cx="6087761" cy="1267727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ru-RU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При отправке сообщение преобразовывается в строку. Для преобразования обратно в число можно выполнить операцию умножение. В противном случаем будет проверка 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“1” &lt;  1</a:t>
            </a:r>
            <a:r>
              <a:rPr lang="ru-RU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, что даст ложный результат</a:t>
            </a:r>
            <a:endParaRPr lang="ru-RU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5123936" y="2858530"/>
            <a:ext cx="72493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41126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16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Trebuchet MS" panose="020B0603020202020204"/>
              </a:rPr>
              <a:t>Параллельные задачи</a:t>
            </a:r>
            <a:endParaRPr lang="ru-RU" dirty="0"/>
          </a:p>
        </p:txBody>
      </p:sp>
      <p:sp>
        <p:nvSpPr>
          <p:cNvPr id="5" name="CustomShape 2"/>
          <p:cNvSpPr/>
          <p:nvPr/>
        </p:nvSpPr>
        <p:spPr>
          <a:xfrm>
            <a:off x="838122" y="1122959"/>
            <a:ext cx="10515675" cy="821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400" b="1" strike="noStrik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Третий</a:t>
            </a:r>
            <a:r>
              <a:rPr lang="ru-RU" sz="2400" strike="noStrik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способ — завершить вторую задачу из главной с помощью блока «Завершить задачу».</a:t>
            </a:r>
            <a:endParaRPr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627" y="2001795"/>
            <a:ext cx="9412644" cy="427216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17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Trebuchet MS" panose="020B0603020202020204"/>
              </a:rPr>
              <a:t>Параллельные задачи</a:t>
            </a:r>
            <a:endParaRPr lang="ru-RU" dirty="0"/>
          </a:p>
        </p:txBody>
      </p:sp>
      <p:sp>
        <p:nvSpPr>
          <p:cNvPr id="6" name="CustomShape 2"/>
          <p:cNvSpPr/>
          <p:nvPr/>
        </p:nvSpPr>
        <p:spPr>
          <a:xfrm>
            <a:off x="570706" y="1109281"/>
            <a:ext cx="7512245" cy="449788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ru-RU" sz="2600" b="1" strike="noStrike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Задача 4.1.2</a:t>
            </a:r>
            <a:r>
              <a:rPr lang="en-US" sz="2600" b="1" strike="noStrike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600" b="1" strike="noStrike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Парктроник (самостоятельная): </a:t>
            </a:r>
            <a:r>
              <a:rPr lang="en-US" sz="2600" b="1" strike="noStrike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600" b="1" strike="noStrike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ru-RU" sz="2400" strike="noStrike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Припарковаться в гараж. При движении назад робот должен говорить «Осторожно» и «</a:t>
            </a:r>
            <a:r>
              <a:rPr lang="ru-RU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Двигаюсь назад</a:t>
            </a:r>
            <a:r>
              <a:rPr lang="ru-RU" sz="2400" strike="noStrike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» с интервалом в 600 </a:t>
            </a:r>
            <a:r>
              <a:rPr lang="ru-RU" sz="2400" strike="noStrike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мс</a:t>
            </a:r>
            <a:r>
              <a:rPr lang="ru-RU" sz="2400" strike="noStrike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и оповещать миганием с интервалом 400 м</a:t>
            </a:r>
            <a:r>
              <a:rPr lang="en-US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</a:t>
            </a:r>
            <a:r>
              <a:rPr lang="ru-RU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Робот должен остановиться по датчику расстояния, направленному назад, когда окажется внутри гаража. После остановки робот должен стоять минимум 2 секунды до выключения. Реализовать мигание, голос и движение в разных параллельных задачах. Например</a:t>
            </a:r>
            <a:r>
              <a:rPr lang="en-US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 task1, task2 </a:t>
            </a:r>
            <a:r>
              <a:rPr lang="ru-RU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и</a:t>
            </a:r>
            <a:r>
              <a:rPr lang="en-US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main.</a:t>
            </a:r>
            <a:r>
              <a:rPr lang="ru-RU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ru-RU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ru-RU" sz="2400" b="1" dirty="0">
                <a:solidFill>
                  <a:schemeClr val="tx1"/>
                </a:solidFill>
                <a:latin typeface="monsterrat"/>
                <a:cs typeface="Calibri" pitchFamily="34" charset="0"/>
              </a:rPr>
              <a:t>Поля:</a:t>
            </a:r>
            <a:r>
              <a:rPr lang="ru-RU" sz="2400" dirty="0">
                <a:solidFill>
                  <a:schemeClr val="tx1"/>
                </a:solidFill>
                <a:latin typeface="monsterrat"/>
                <a:cs typeface="Calibri" pitchFamily="34" charset="0"/>
              </a:rPr>
              <a:t> 4.1.2-1, 4.1.2-2</a:t>
            </a:r>
          </a:p>
          <a:p>
            <a:r>
              <a:rPr lang="ru-RU" sz="2400" strike="noStrike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
</a:t>
            </a:r>
            <a:r>
              <a:rPr lang="ru-RU" sz="2600" strike="noStrike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
</a:t>
            </a:r>
            <a:endParaRPr sz="26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1027" y="1320020"/>
            <a:ext cx="2960040" cy="4705401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18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Trebuchet MS" panose="020B0603020202020204"/>
              </a:rPr>
              <a:t>Параллельные задачи</a:t>
            </a:r>
            <a:endParaRPr lang="ru-RU" dirty="0"/>
          </a:p>
        </p:txBody>
      </p:sp>
      <p:sp>
        <p:nvSpPr>
          <p:cNvPr id="6" name="CustomShape 2"/>
          <p:cNvSpPr/>
          <p:nvPr/>
        </p:nvSpPr>
        <p:spPr>
          <a:xfrm>
            <a:off x="570706" y="1109281"/>
            <a:ext cx="7512245" cy="263458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ru-RU" sz="2600" b="1" strike="noStrike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Задача 4.1.3</a:t>
            </a:r>
            <a:r>
              <a:rPr lang="en-US" sz="2600" b="1" strike="noStrike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600" b="1" strike="noStrike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Парктроник (для реального робота): </a:t>
            </a:r>
            <a:r>
              <a:rPr lang="en-US" sz="2600" b="1" strike="noStrike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600" b="1" strike="noStrike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ru-RU" sz="2400" strike="noStrike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Припарковаться в гараж. При движении назад издавать звуковой сигнал с интервалом в 600 </a:t>
            </a:r>
            <a:r>
              <a:rPr lang="ru-RU" sz="2400" strike="noStrike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мс</a:t>
            </a:r>
            <a:r>
              <a:rPr lang="ru-RU" sz="2400" strike="noStrike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и оповещать миганием с интервалом 400 м</a:t>
            </a:r>
            <a:r>
              <a:rPr lang="en-US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</a:t>
            </a:r>
            <a:r>
              <a:rPr lang="ru-RU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Робот должен остановиться по датчику расстояния, направленному назад, когда окажется внутри гаража. После остановки робот должен стоять минимум 2 секунды до выключения. Реализовать мигание, звуковой сигнал и движение в разных параллельных задачах.</a:t>
            </a:r>
            <a:r>
              <a:rPr lang="ru-RU" sz="2400" strike="noStrike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
</a:t>
            </a:r>
            <a:r>
              <a:rPr lang="ru-RU" sz="2600" strike="noStrike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
</a:t>
            </a:r>
            <a:endParaRPr sz="26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1027" y="1320020"/>
            <a:ext cx="2960040" cy="4705401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19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Trebuchet MS" panose="020B0603020202020204"/>
              </a:rPr>
              <a:t>Параллельные задачи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25805" y="1343025"/>
            <a:ext cx="6397625" cy="3291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Рекомендации для решения 4.1.3:</a:t>
            </a:r>
            <a:endParaRPr lang="en-US" sz="26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Для сигнала можно использовать блок «Играть звуковой файл». Файл сигнала лежит по адресу «../</a:t>
            </a:r>
            <a:r>
              <a:rPr lang="ru-RU" sz="26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media</a:t>
            </a:r>
            <a:r>
              <a:rPr lang="ru-RU" sz="2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/beep.wav»</a:t>
            </a:r>
            <a:endParaRPr lang="en-US" sz="26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Для сигнала можно использовать блок «Играть звук»</a:t>
            </a:r>
            <a:br>
              <a:rPr lang="ru-RU" sz="2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endParaRPr lang="ru-RU" sz="26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Picture 2" descr="J:\TRIK\study\presentations_of_lessons\screen\12\парковка 11_32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447" y="1585715"/>
            <a:ext cx="4080354" cy="4168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858" y="3956600"/>
            <a:ext cx="2629267" cy="194337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2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Trebuchet MS" panose="020B0603020202020204"/>
              </a:rPr>
              <a:t>Параллельные задачи</a:t>
            </a:r>
            <a:endParaRPr lang="ru-RU" dirty="0"/>
          </a:p>
        </p:txBody>
      </p:sp>
      <p:sp>
        <p:nvSpPr>
          <p:cNvPr id="6" name="CustomShape 1"/>
          <p:cNvSpPr/>
          <p:nvPr/>
        </p:nvSpPr>
        <p:spPr>
          <a:xfrm>
            <a:off x="463396" y="1315055"/>
            <a:ext cx="11477069" cy="1095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800" strike="noStrike" dirty="0">
                <a:solidFill>
                  <a:schemeClr val="tx1"/>
                </a:solidFill>
                <a:latin typeface="monsterrat"/>
                <a:cs typeface="Calibri" pitchFamily="34" charset="0"/>
              </a:rPr>
              <a:t>При выполнении действий роботу часто приходится обрабатывать сразу несколько потоков данных. Для решения подобных задач используются </a:t>
            </a:r>
            <a:r>
              <a:rPr lang="ru-RU" sz="2800" b="1" strike="noStrike" dirty="0">
                <a:solidFill>
                  <a:schemeClr val="tx1"/>
                </a:solidFill>
                <a:latin typeface="monsterrat"/>
                <a:cs typeface="Calibri" pitchFamily="34" charset="0"/>
              </a:rPr>
              <a:t>параллельные задачи (потоки)</a:t>
            </a:r>
            <a:r>
              <a:rPr lang="ru-RU" sz="2800" strike="noStrike" dirty="0">
                <a:solidFill>
                  <a:schemeClr val="tx1"/>
                </a:solidFill>
                <a:latin typeface="monsterrat"/>
                <a:cs typeface="Calibri" pitchFamily="34" charset="0"/>
              </a:rPr>
              <a:t>.</a:t>
            </a:r>
            <a:endParaRPr sz="1800" dirty="0">
              <a:solidFill>
                <a:schemeClr val="tx1"/>
              </a:solidFill>
              <a:latin typeface="monsterrat"/>
              <a:cs typeface="Calibri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4476" y="2874171"/>
            <a:ext cx="7853110" cy="314587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5c8b6e555a_0_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</a:pPr>
            <a:fld id="{00000000-1234-1234-1234-123412341234}" type="slidenum">
              <a:rPr lang="ru-RU"/>
              <a:t>20</a:t>
            </a:fld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>
            <a:spLocks noGrp="1"/>
          </p:cNvSpPr>
          <p:nvPr>
            <p:ph type="body" idx="1"/>
          </p:nvPr>
        </p:nvSpPr>
        <p:spPr>
          <a:xfrm>
            <a:off x="838200" y="1361388"/>
            <a:ext cx="10612000" cy="2097600"/>
          </a:xfrm>
          <a:prstGeom prst="rect">
            <a:avLst/>
          </a:prstGeom>
        </p:spPr>
        <p:txBody>
          <a:bodyPr spcFirstLastPara="1" wrap="square" lIns="91433" tIns="45700" rIns="91433" bIns="45700" anchor="t" anchorCtr="0">
            <a:norm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b="1"/>
              <a:t>Параллельные задачи (потоки)</a:t>
            </a:r>
            <a:r>
              <a:rPr lang="en-US"/>
              <a:t> - это такой способ организации работы программы, при котором одновременно могут быть запущены несколько вычислительных процессов.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b="1"/>
              <a:t>Задача (поток)</a:t>
            </a:r>
            <a:r>
              <a:rPr lang="en-US"/>
              <a:t> - один конкретный процесс.</a:t>
            </a:r>
          </a:p>
        </p:txBody>
      </p:sp>
      <p:sp>
        <p:nvSpPr>
          <p:cNvPr id="96" name="Google Shape;96;p19"/>
          <p:cNvSpPr txBox="1">
            <a:spLocks noGrp="1"/>
          </p:cNvSpPr>
          <p:nvPr>
            <p:ph type="title"/>
          </p:nvPr>
        </p:nvSpPr>
        <p:spPr>
          <a:xfrm>
            <a:off x="838125" y="377092"/>
            <a:ext cx="8802800" cy="612000"/>
          </a:xfrm>
          <a:prstGeom prst="rect">
            <a:avLst/>
          </a:prstGeom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Параллельные задачи</a:t>
            </a:r>
          </a:p>
        </p:txBody>
      </p:sp>
      <p:pic>
        <p:nvPicPr>
          <p:cNvPr id="97" name="Google Shape;97;p19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952163" y="3429001"/>
            <a:ext cx="5767899" cy="2310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9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8290119" y="3207467"/>
            <a:ext cx="2354233" cy="2310533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9"/>
          <p:cNvSpPr txBox="1">
            <a:spLocks noGrp="1"/>
          </p:cNvSpPr>
          <p:nvPr>
            <p:ph type="body" idx="1"/>
          </p:nvPr>
        </p:nvSpPr>
        <p:spPr>
          <a:xfrm>
            <a:off x="8081217" y="5518000"/>
            <a:ext cx="2772000" cy="966400"/>
          </a:xfrm>
          <a:prstGeom prst="rect">
            <a:avLst/>
          </a:prstGeom>
        </p:spPr>
        <p:txBody>
          <a:bodyPr spcFirstLastPara="1" wrap="square" lIns="91433" tIns="45700" rIns="91433" bIns="45700" anchor="t" anchorCtr="0">
            <a:normAutofit/>
          </a:bodyPr>
          <a:lstStyle/>
          <a:p>
            <a:pPr marL="0" lvl="0" indent="0" algn="just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2000" i="1"/>
              <a:t>Блок “Параллельные задачи” в  TRIK Studio</a:t>
            </a:r>
            <a:endParaRPr sz="2000" i="1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>
            <a:spLocks noGrp="1"/>
          </p:cNvSpPr>
          <p:nvPr>
            <p:ph type="body" idx="1"/>
          </p:nvPr>
        </p:nvSpPr>
        <p:spPr>
          <a:xfrm>
            <a:off x="838133" y="1639167"/>
            <a:ext cx="6236800" cy="4098000"/>
          </a:xfrm>
          <a:prstGeom prst="rect">
            <a:avLst/>
          </a:prstGeom>
        </p:spPr>
        <p:txBody>
          <a:bodyPr spcFirstLastPara="1" wrap="square" lIns="91433" tIns="45700" rIns="91433" bIns="45700" anchor="t" anchorCtr="0">
            <a:norm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dirty="0" err="1"/>
              <a:t>Чтобы</a:t>
            </a:r>
            <a:r>
              <a:rPr lang="en-US" dirty="0"/>
              <a:t> </a:t>
            </a:r>
            <a:r>
              <a:rPr lang="en-US" dirty="0" err="1"/>
              <a:t>обращаться</a:t>
            </a:r>
            <a:r>
              <a:rPr lang="en-US" dirty="0"/>
              <a:t> к </a:t>
            </a:r>
            <a:r>
              <a:rPr lang="en-US" dirty="0" err="1"/>
              <a:t>задачам</a:t>
            </a:r>
            <a:r>
              <a:rPr lang="en-US" dirty="0"/>
              <a:t>, </a:t>
            </a:r>
            <a:r>
              <a:rPr lang="en-US" dirty="0" err="1"/>
              <a:t>нужно</a:t>
            </a:r>
            <a:r>
              <a:rPr lang="en-US" dirty="0"/>
              <a:t> </a:t>
            </a:r>
            <a:r>
              <a:rPr lang="en-US" dirty="0" err="1"/>
              <a:t>назвать</a:t>
            </a:r>
            <a:r>
              <a:rPr lang="en-US" dirty="0"/>
              <a:t> </a:t>
            </a:r>
            <a:r>
              <a:rPr lang="en-US" dirty="0" err="1"/>
              <a:t>их</a:t>
            </a:r>
            <a:r>
              <a:rPr lang="en-US" dirty="0"/>
              <a:t>. </a:t>
            </a:r>
            <a:r>
              <a:rPr lang="en-US" dirty="0" err="1"/>
              <a:t>Имена</a:t>
            </a:r>
            <a:r>
              <a:rPr lang="en-US" dirty="0"/>
              <a:t> </a:t>
            </a:r>
            <a:r>
              <a:rPr lang="en-US" dirty="0" err="1"/>
              <a:t>подписываются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стрелках</a:t>
            </a:r>
            <a:r>
              <a:rPr lang="en-US" dirty="0"/>
              <a:t>, </a:t>
            </a:r>
            <a:r>
              <a:rPr lang="en-US" dirty="0" err="1"/>
              <a:t>отходящих</a:t>
            </a:r>
            <a:r>
              <a:rPr lang="en-US" dirty="0"/>
              <a:t> </a:t>
            </a:r>
            <a:r>
              <a:rPr lang="en-US" dirty="0" err="1"/>
              <a:t>от</a:t>
            </a:r>
            <a:r>
              <a:rPr lang="en-US" dirty="0"/>
              <a:t> </a:t>
            </a:r>
            <a:r>
              <a:rPr lang="en-US" dirty="0" err="1"/>
              <a:t>блока</a:t>
            </a:r>
            <a:r>
              <a:rPr lang="en-US" dirty="0"/>
              <a:t> </a:t>
            </a:r>
            <a:r>
              <a:rPr lang="ru-RU" dirty="0" smtClean="0"/>
              <a:t>«</a:t>
            </a:r>
            <a:r>
              <a:rPr lang="en-US" dirty="0" err="1" smtClean="0"/>
              <a:t>Параллельные</a:t>
            </a:r>
            <a:r>
              <a:rPr lang="en-US" dirty="0" smtClean="0"/>
              <a:t> </a:t>
            </a:r>
            <a:r>
              <a:rPr lang="en-US" dirty="0" err="1" smtClean="0"/>
              <a:t>задачи</a:t>
            </a:r>
            <a:r>
              <a:rPr lang="ru-RU" dirty="0" smtClean="0"/>
              <a:t>»</a:t>
            </a:r>
            <a:r>
              <a:rPr lang="en-US" dirty="0" smtClean="0"/>
              <a:t>. </a:t>
            </a:r>
            <a:r>
              <a:rPr lang="en-US" b="1" dirty="0" err="1"/>
              <a:t>Имя</a:t>
            </a:r>
            <a:r>
              <a:rPr lang="en-US" b="1" dirty="0"/>
              <a:t> </a:t>
            </a:r>
            <a:r>
              <a:rPr lang="en-US" b="1" dirty="0" err="1"/>
              <a:t>задачи</a:t>
            </a:r>
            <a:r>
              <a:rPr lang="en-US" b="1" dirty="0"/>
              <a:t> </a:t>
            </a:r>
            <a:r>
              <a:rPr lang="en-US" b="1" dirty="0" err="1"/>
              <a:t>должно</a:t>
            </a:r>
            <a:r>
              <a:rPr lang="en-US" b="1" dirty="0"/>
              <a:t> </a:t>
            </a:r>
            <a:r>
              <a:rPr lang="en-US" b="1" dirty="0" err="1"/>
              <a:t>быть</a:t>
            </a:r>
            <a:r>
              <a:rPr lang="en-US" b="1" dirty="0"/>
              <a:t> </a:t>
            </a:r>
            <a:r>
              <a:rPr lang="en-US" b="1" dirty="0" err="1"/>
              <a:t>уникальным</a:t>
            </a:r>
            <a:r>
              <a:rPr lang="en-US" b="1" dirty="0"/>
              <a:t>!</a:t>
            </a:r>
            <a:endParaRPr b="1"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dirty="0" err="1"/>
              <a:t>Всегда</a:t>
            </a:r>
            <a:r>
              <a:rPr lang="en-US" dirty="0"/>
              <a:t> </a:t>
            </a:r>
            <a:r>
              <a:rPr lang="en-US" dirty="0" err="1"/>
              <a:t>должна</a:t>
            </a:r>
            <a:r>
              <a:rPr lang="en-US" dirty="0"/>
              <a:t> </a:t>
            </a:r>
            <a:r>
              <a:rPr lang="en-US" dirty="0" err="1"/>
              <a:t>быть</a:t>
            </a:r>
            <a:r>
              <a:rPr lang="en-US" dirty="0"/>
              <a:t> </a:t>
            </a:r>
            <a:r>
              <a:rPr lang="en-US" dirty="0" err="1"/>
              <a:t>задача</a:t>
            </a:r>
            <a:r>
              <a:rPr lang="en-US" dirty="0"/>
              <a:t> </a:t>
            </a:r>
            <a:r>
              <a:rPr lang="en-US" b="1" dirty="0"/>
              <a:t>main - </a:t>
            </a:r>
            <a:r>
              <a:rPr lang="en-US" b="1" dirty="0" err="1"/>
              <a:t>главная</a:t>
            </a:r>
            <a:r>
              <a:rPr lang="en-US" b="1" dirty="0"/>
              <a:t> </a:t>
            </a:r>
            <a:r>
              <a:rPr lang="en-US" b="1" dirty="0" err="1"/>
              <a:t>задача</a:t>
            </a:r>
            <a:r>
              <a:rPr lang="en-US" b="1" dirty="0"/>
              <a:t>.</a:t>
            </a:r>
            <a:br>
              <a:rPr lang="en-US" b="1" dirty="0"/>
            </a:br>
            <a:r>
              <a:rPr lang="en-US" b="1" dirty="0"/>
              <a:t>У </a:t>
            </a:r>
            <a:r>
              <a:rPr lang="en-US" b="1" dirty="0" err="1"/>
              <a:t>каждого</a:t>
            </a:r>
            <a:r>
              <a:rPr lang="en-US" b="1" dirty="0"/>
              <a:t> </a:t>
            </a:r>
            <a:r>
              <a:rPr lang="en-US" b="1" dirty="0" err="1"/>
              <a:t>из</a:t>
            </a:r>
            <a:r>
              <a:rPr lang="en-US" b="1" dirty="0"/>
              <a:t> </a:t>
            </a:r>
            <a:r>
              <a:rPr lang="en-US" b="1" dirty="0" err="1"/>
              <a:t>параллельных</a:t>
            </a:r>
            <a:r>
              <a:rPr lang="en-US" b="1" dirty="0"/>
              <a:t> </a:t>
            </a:r>
            <a:r>
              <a:rPr lang="en-US" b="1" dirty="0" err="1"/>
              <a:t>потоков</a:t>
            </a:r>
            <a:r>
              <a:rPr lang="en-US" b="1" dirty="0"/>
              <a:t> </a:t>
            </a:r>
            <a:r>
              <a:rPr lang="en-US" b="1" dirty="0" err="1"/>
              <a:t>должен</a:t>
            </a:r>
            <a:r>
              <a:rPr lang="en-US" b="1" dirty="0"/>
              <a:t> </a:t>
            </a:r>
            <a:r>
              <a:rPr lang="en-US" b="1" dirty="0" err="1"/>
              <a:t>быть</a:t>
            </a:r>
            <a:r>
              <a:rPr lang="en-US" b="1" dirty="0"/>
              <a:t> </a:t>
            </a:r>
            <a:r>
              <a:rPr lang="en-US" b="1" dirty="0" err="1"/>
              <a:t>свой</a:t>
            </a:r>
            <a:r>
              <a:rPr lang="en-US" b="1" dirty="0"/>
              <a:t> </a:t>
            </a:r>
            <a:r>
              <a:rPr lang="en-US" b="1" dirty="0" err="1"/>
              <a:t>конец</a:t>
            </a:r>
            <a:r>
              <a:rPr lang="en-US" b="1" dirty="0"/>
              <a:t>.</a:t>
            </a:r>
            <a:endParaRPr b="1" dirty="0"/>
          </a:p>
        </p:txBody>
      </p:sp>
      <p:sp>
        <p:nvSpPr>
          <p:cNvPr id="105" name="Google Shape;105;p20"/>
          <p:cNvSpPr txBox="1">
            <a:spLocks noGrp="1"/>
          </p:cNvSpPr>
          <p:nvPr>
            <p:ph type="title"/>
          </p:nvPr>
        </p:nvSpPr>
        <p:spPr>
          <a:xfrm>
            <a:off x="838125" y="377092"/>
            <a:ext cx="8802800" cy="612000"/>
          </a:xfrm>
          <a:prstGeom prst="rect">
            <a:avLst/>
          </a:prstGeom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Параллельные задачи</a:t>
            </a:r>
          </a:p>
        </p:txBody>
      </p:sp>
      <p:pic>
        <p:nvPicPr>
          <p:cNvPr id="106" name="Google Shape;106;p20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7495133" y="1831555"/>
            <a:ext cx="4121833" cy="319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US" sz="1600"/>
              <a:t>5</a:t>
            </a:fld>
            <a:endParaRPr lang="en-US" sz="1600"/>
          </a:p>
        </p:txBody>
      </p:sp>
      <p:sp>
        <p:nvSpPr>
          <p:cNvPr id="112" name="Google Shape;112;p21"/>
          <p:cNvSpPr txBox="1">
            <a:spLocks noGrp="1"/>
          </p:cNvSpPr>
          <p:nvPr>
            <p:ph type="title"/>
          </p:nvPr>
        </p:nvSpPr>
        <p:spPr>
          <a:xfrm>
            <a:off x="838125" y="377092"/>
            <a:ext cx="8802800" cy="6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9CC00"/>
              </a:buClr>
              <a:buSzPts val="2700"/>
              <a:buFont typeface="Verdana" panose="020B0604030504040204"/>
              <a:buNone/>
            </a:pPr>
            <a:r>
              <a:rPr lang="en-US"/>
              <a:t>Параллельные задачи</a:t>
            </a:r>
          </a:p>
        </p:txBody>
      </p:sp>
      <p:pic>
        <p:nvPicPr>
          <p:cNvPr id="113" name="Google Shape;113;p21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6616461" y="1695259"/>
            <a:ext cx="4875363" cy="4393388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1"/>
          <p:cNvSpPr/>
          <p:nvPr/>
        </p:nvSpPr>
        <p:spPr>
          <a:xfrm>
            <a:off x="507799" y="1392833"/>
            <a:ext cx="5964400" cy="45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Задача</a:t>
            </a:r>
            <a:r>
              <a:rPr lang="en-US" sz="2800" b="1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4.1.1: </a:t>
            </a:r>
            <a:br>
              <a:rPr lang="en-US" sz="2800" b="1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</a:br>
            <a:r>
              <a:rPr lang="en-US" sz="2800" b="0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Робот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должен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запарковаться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в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гараж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задом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.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При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движении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назад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робот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должен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мигать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диодом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«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зеленый-красный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» с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периодичностью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в 1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секунду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.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После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остановки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в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гараже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робот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должен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простоять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минимум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2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секунду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до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выключения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. </a:t>
            </a:r>
            <a:endParaRPr sz="28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Поле</a:t>
            </a:r>
            <a:r>
              <a:rPr lang="en-US" sz="2800" b="1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: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4.1.1</a:t>
            </a:r>
            <a:endParaRPr sz="2800" b="0" i="0" u="none" strike="noStrike" cap="none" dirty="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6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Trebuchet MS" panose="020B0603020202020204"/>
              </a:rPr>
              <a:t>Параллельные задачи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63" y="2831450"/>
            <a:ext cx="11606074" cy="2623982"/>
          </a:xfrm>
          <a:prstGeom prst="rect">
            <a:avLst/>
          </a:prstGeom>
        </p:spPr>
      </p:pic>
      <p:sp>
        <p:nvSpPr>
          <p:cNvPr id="7" name="CustomShape 1"/>
          <p:cNvSpPr/>
          <p:nvPr/>
        </p:nvSpPr>
        <p:spPr>
          <a:xfrm>
            <a:off x="292963" y="1383485"/>
            <a:ext cx="12011487" cy="4886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800" strike="noStrike" dirty="0">
                <a:solidFill>
                  <a:schemeClr val="tx1"/>
                </a:solidFill>
                <a:latin typeface="monsterrat"/>
                <a:cs typeface="Calibri" pitchFamily="34" charset="0"/>
              </a:rPr>
              <a:t>Перед движением назад необходимо выполнить разворот. Напишите алгоритм для него в подпрограмме.</a:t>
            </a:r>
            <a:endParaRPr sz="2800" dirty="0">
              <a:solidFill>
                <a:schemeClr val="tx1"/>
              </a:solidFill>
              <a:latin typeface="monsterrat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7394" y="1006981"/>
            <a:ext cx="9326406" cy="5255909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7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Trebuchet MS" panose="020B0603020202020204"/>
              </a:rPr>
              <a:t>Параллельные задачи</a:t>
            </a:r>
            <a:endParaRPr lang="ru-RU" dirty="0"/>
          </a:p>
        </p:txBody>
      </p:sp>
      <p:sp>
        <p:nvSpPr>
          <p:cNvPr id="6" name="Прямоугольник: скругленные углы 5"/>
          <p:cNvSpPr/>
          <p:nvPr/>
        </p:nvSpPr>
        <p:spPr>
          <a:xfrm>
            <a:off x="276959" y="4858725"/>
            <a:ext cx="4553834" cy="1189607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Прямоугольник: скругленные углы 4"/>
          <p:cNvSpPr txBox="1"/>
          <p:nvPr/>
        </p:nvSpPr>
        <p:spPr>
          <a:xfrm>
            <a:off x="405924" y="4866134"/>
            <a:ext cx="4424869" cy="118960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800" dirty="0">
                <a:solidFill>
                  <a:schemeClr val="tx1"/>
                </a:solidFill>
                <a:latin typeface="monsterrat"/>
                <a:cs typeface="Calibri" pitchFamily="34" charset="0"/>
              </a:rPr>
              <a:t>Обратите внимание! Задача, отвечающая за мигание диода, не останавливается. Программа также не завершит выполнение.</a:t>
            </a:r>
            <a:endParaRPr lang="ru-RU" sz="1800" b="0" i="0" kern="1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497" y="1719023"/>
            <a:ext cx="10255447" cy="5002452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8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Trebuchet MS" panose="020B0603020202020204"/>
              </a:rPr>
              <a:t>Параллельные задачи</a:t>
            </a:r>
            <a:endParaRPr lang="ru-RU" dirty="0"/>
          </a:p>
        </p:txBody>
      </p:sp>
      <p:sp>
        <p:nvSpPr>
          <p:cNvPr id="8" name="CustomShape 3"/>
          <p:cNvSpPr/>
          <p:nvPr/>
        </p:nvSpPr>
        <p:spPr>
          <a:xfrm>
            <a:off x="838124" y="1069560"/>
            <a:ext cx="11004687" cy="821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2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Для того, ч</a:t>
            </a:r>
            <a:r>
              <a:rPr lang="ru-RU" sz="2200" strike="noStrike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тобы вовремя завершить выполнение этой </a:t>
            </a:r>
            <a:r>
              <a:rPr lang="ru-RU" sz="22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задачи</a:t>
            </a:r>
            <a:r>
              <a:rPr lang="ru-RU" sz="2200" strike="noStrike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 необходимо добавить цикл с итерациями.</a:t>
            </a:r>
            <a:endParaRPr sz="22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>
                <a:latin typeface="Calibri" pitchFamily="34" charset="0"/>
                <a:cs typeface="Calibri" pitchFamily="34" charset="0"/>
              </a:rPr>
              <a:t>9</a:t>
            </a:fld>
            <a:endParaRPr lang="ru-RU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Trebuchet MS" panose="020B0603020202020204"/>
              </a:rPr>
              <a:t>Параллельные задачи</a:t>
            </a:r>
            <a:endParaRPr lang="ru-RU" dirty="0"/>
          </a:p>
        </p:txBody>
      </p:sp>
      <p:sp>
        <p:nvSpPr>
          <p:cNvPr id="7" name="CustomShape 2"/>
          <p:cNvSpPr/>
          <p:nvPr/>
        </p:nvSpPr>
        <p:spPr>
          <a:xfrm>
            <a:off x="2323961" y="2448498"/>
            <a:ext cx="9029839" cy="214098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3200" strike="noStrike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Минус подхода с блоком «Цикл» в том, что для разного времени исполнения основной задачи, необходимо подбирать количество итераций каждый раз.</a:t>
            </a:r>
            <a:endParaRPr sz="1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CustomShape 2"/>
          <p:cNvSpPr/>
          <p:nvPr/>
        </p:nvSpPr>
        <p:spPr>
          <a:xfrm>
            <a:off x="1071038" y="2215820"/>
            <a:ext cx="1547541" cy="260634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3800" b="1" strike="noStrike" dirty="0">
                <a:solidFill>
                  <a:srgbClr val="FF0000"/>
                </a:solidFill>
                <a:latin typeface="monsterrat"/>
              </a:rPr>
              <a:t>-</a:t>
            </a:r>
            <a:endParaRPr sz="13800" b="1" dirty="0">
              <a:solidFill>
                <a:srgbClr val="FF0000"/>
              </a:solidFill>
              <a:latin typeface="monst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RIKtheme2019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TRIKtheme2019 (1)</Template>
  <TotalTime>27</TotalTime>
  <Words>790</Words>
  <Application>Microsoft Office PowerPoint</Application>
  <PresentationFormat>Широкоэкранный</PresentationFormat>
  <Paragraphs>72</Paragraphs>
  <Slides>20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Calibri</vt:lpstr>
      <vt:lpstr>monsterrat</vt:lpstr>
      <vt:lpstr>Trebuchet MS</vt:lpstr>
      <vt:lpstr>Verdana</vt:lpstr>
      <vt:lpstr>TRIKtheme2019</vt:lpstr>
      <vt:lpstr>Параллельные задачи.Парковка</vt:lpstr>
      <vt:lpstr>Параллельные задачи</vt:lpstr>
      <vt:lpstr>Параллельные задачи</vt:lpstr>
      <vt:lpstr>Параллельные задачи</vt:lpstr>
      <vt:lpstr>Параллельные задачи</vt:lpstr>
      <vt:lpstr>Параллельные задачи</vt:lpstr>
      <vt:lpstr>Параллельные задачи</vt:lpstr>
      <vt:lpstr>Параллельные задачи</vt:lpstr>
      <vt:lpstr>Параллельные задачи</vt:lpstr>
      <vt:lpstr>Параллельные задачи</vt:lpstr>
      <vt:lpstr>Обмен данными между потоками</vt:lpstr>
      <vt:lpstr>Параллельные задачи</vt:lpstr>
      <vt:lpstr>Параллельные задачи</vt:lpstr>
      <vt:lpstr>Параллельные задачи</vt:lpstr>
      <vt:lpstr>Параллельные задачи</vt:lpstr>
      <vt:lpstr>Параллельные задачи</vt:lpstr>
      <vt:lpstr>Параллельные задачи</vt:lpstr>
      <vt:lpstr>Параллельные задачи</vt:lpstr>
      <vt:lpstr>Параллельные задачи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Параллельные задачи. Подпрограммы</dc:title>
  <dc:creator>Анастасия Мерецкая</dc:creator>
  <cp:lastModifiedBy>Пользователь Windows</cp:lastModifiedBy>
  <cp:revision>44</cp:revision>
  <dcterms:created xsi:type="dcterms:W3CDTF">2023-06-15T07:38:54Z</dcterms:created>
  <dcterms:modified xsi:type="dcterms:W3CDTF">2023-06-17T07:44:52Z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1033-5.2.0.7913</vt:lpwstr>
  </property>
</Properties>
</file>