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sldIdLst>
    <p:sldId id="298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75" r:id="rId13"/>
    <p:sldId id="287" r:id="rId14"/>
    <p:sldId id="286" r:id="rId15"/>
    <p:sldId id="279" r:id="rId16"/>
    <p:sldId id="280" r:id="rId17"/>
    <p:sldId id="281" r:id="rId18"/>
    <p:sldId id="282" r:id="rId19"/>
    <p:sldId id="284" r:id="rId20"/>
    <p:sldId id="285" r:id="rId21"/>
    <p:sldId id="297" r:id="rId2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 preserve="1">
  <p:cSld name="Титульник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71675" y="1646664"/>
            <a:ext cx="8266043" cy="1728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63392" y="1539747"/>
            <a:ext cx="8266043" cy="164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/>
              <a:buNone/>
              <a:defRPr sz="48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l="3016" t="11569" r="3069" b="11220"/>
          <a:stretch/>
        </p:blipFill>
        <p:spPr>
          <a:xfrm>
            <a:off x="838200" y="480894"/>
            <a:ext cx="2927437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;p12"/>
          <p:cNvPicPr/>
          <p:nvPr userDrawn="1"/>
        </p:nvPicPr>
        <p:blipFill>
          <a:blip r:embed="rId3"/>
          <a:stretch/>
        </p:blipFill>
        <p:spPr>
          <a:xfrm>
            <a:off x="4533840" y="3158280"/>
            <a:ext cx="3122640" cy="3122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80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" name="Google Shape;24;p13"/>
          <p:cNvSpPr/>
          <p:nvPr userDrawn="1"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26;p13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endParaRPr lang="ru-RU"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3426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preserve="1">
  <p:cSld name="1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4"/>
          <p:cNvSpPr txBox="1"/>
          <p:nvPr/>
        </p:nvSpPr>
        <p:spPr>
          <a:xfrm>
            <a:off x="4786004" y="1648440"/>
            <a:ext cx="603297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support@trikset.com</a:t>
            </a:r>
            <a:endParaRPr lang="ru-RU" sz="32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Справочный центр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4"/>
          <p:cNvSpPr txBox="1"/>
          <p:nvPr/>
        </p:nvSpPr>
        <p:spPr>
          <a:xfrm flipH="1">
            <a:off x="838125" y="322646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rPr>
              <a:t>Информация и контакты</a:t>
            </a:r>
            <a:endParaRPr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307" y="2214584"/>
            <a:ext cx="3592786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4126" y="5054082"/>
            <a:ext cx="2581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7484958" y="5026123"/>
            <a:ext cx="10055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trikset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65680" y="1580971"/>
            <a:ext cx="256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11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>
            <a:alphaModFix/>
          </a:blip>
          <a:srcRect l="6972" t="36957" r="7355" b="36954"/>
          <a:stretch/>
        </p:blipFill>
        <p:spPr>
          <a:xfrm>
            <a:off x="9945279" y="396000"/>
            <a:ext cx="178200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150" y="6314626"/>
            <a:ext cx="2428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425" y="6314626"/>
            <a:ext cx="39147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ООО «</a:t>
            </a:r>
            <a:r>
              <a:rPr lang="ru-RU" sz="120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КиберТех</a:t>
            </a: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Санкт-Петербург, 2020</a:t>
            </a:r>
            <a:endParaRPr sz="1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675" y="6434126"/>
            <a:ext cx="739617" cy="258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6744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91" r:id="rId2"/>
    <p:sldLayoutId id="214748369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pc="-1" dirty="0"/>
              <a:t>Массивы. Движение по траектории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6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0C89B08-9F8F-4EC0-BC6D-3A9B65339C7A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10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Запись траектории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838080" y="1059480"/>
            <a:ext cx="10513800" cy="91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400" b="1" strike="noStrike" spc="-1" dirty="0">
                <a:solidFill>
                  <a:srgbClr val="333333"/>
                </a:solidFill>
                <a:latin typeface="Calibri"/>
                <a:ea typeface="Montserrat"/>
              </a:rPr>
              <a:t>Задача </a:t>
            </a:r>
            <a:r>
              <a:rPr lang="ru-RU" sz="2400" b="1" spc="-1" dirty="0">
                <a:solidFill>
                  <a:srgbClr val="333333"/>
                </a:solidFill>
                <a:latin typeface="Calibri"/>
                <a:ea typeface="Montserrat"/>
              </a:rPr>
              <a:t>3.</a:t>
            </a:r>
            <a:r>
              <a:rPr lang="en-US" sz="2400" b="1" spc="-1" dirty="0">
                <a:solidFill>
                  <a:srgbClr val="333333"/>
                </a:solidFill>
                <a:latin typeface="Calibri"/>
                <a:ea typeface="Montserrat"/>
              </a:rPr>
              <a:t>2</a:t>
            </a:r>
            <a:r>
              <a:rPr lang="ru-RU" sz="2400" b="1" spc="-1" dirty="0">
                <a:solidFill>
                  <a:srgbClr val="333333"/>
                </a:solidFill>
                <a:latin typeface="Calibri"/>
                <a:ea typeface="Montserrat"/>
              </a:rPr>
              <a:t>.</a:t>
            </a:r>
            <a:r>
              <a:rPr lang="en-US" sz="2400" b="1" spc="-1" dirty="0">
                <a:solidFill>
                  <a:srgbClr val="333333"/>
                </a:solidFill>
                <a:latin typeface="Calibri"/>
                <a:ea typeface="Montserrat"/>
              </a:rPr>
              <a:t>2</a:t>
            </a:r>
            <a:r>
              <a:rPr lang="ru-RU" sz="2400" b="0" strike="noStrike" spc="-1" dirty="0">
                <a:solidFill>
                  <a:srgbClr val="333333"/>
                </a:solidFill>
                <a:latin typeface="Calibri"/>
                <a:ea typeface="Montserrat"/>
              </a:rPr>
              <a:t>: Пройдите лабиринт по правилу правой руки, записывая траекторию в массив. </a:t>
            </a:r>
            <a:r>
              <a:rPr lang="ru-RU" sz="2400" spc="-1" dirty="0">
                <a:solidFill>
                  <a:srgbClr val="333333"/>
                </a:solidFill>
                <a:latin typeface="Calibri"/>
                <a:ea typeface="Montserrat"/>
              </a:rPr>
              <a:t>Робот должен остановиться в черном квадрате.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BCADAB-96CE-49EA-8B9F-EEE1C65A01A2}"/>
              </a:ext>
            </a:extLst>
          </p:cNvPr>
          <p:cNvSpPr/>
          <p:nvPr/>
        </p:nvSpPr>
        <p:spPr>
          <a:xfrm>
            <a:off x="841928" y="1988840"/>
            <a:ext cx="5470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1" dirty="0">
                <a:solidFill>
                  <a:srgbClr val="333333"/>
                </a:solidFill>
                <a:latin typeface="Calibri"/>
                <a:ea typeface="Montserrat"/>
              </a:rPr>
              <a:t>Выведите массив на экран робота в 2 столбца.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Montserrat"/>
              </a:rPr>
              <a:t>Вывод на экран должен быть не меньше 2 сек. Кроме вывода массива, разрешается вывести слово «Ввод», если вы ждете нажатия кнопки.</a:t>
            </a:r>
          </a:p>
          <a:p>
            <a:br>
              <a:rPr lang="ru-RU" sz="2400" spc="-1" dirty="0">
                <a:solidFill>
                  <a:srgbClr val="333333"/>
                </a:solidFill>
                <a:latin typeface="Calibri"/>
                <a:ea typeface="Montserrat"/>
              </a:rPr>
            </a:br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F33C924-5545-4689-B462-B8B603CBB3CD}"/>
              </a:ext>
            </a:extLst>
          </p:cNvPr>
          <p:cNvSpPr/>
          <p:nvPr/>
        </p:nvSpPr>
        <p:spPr>
          <a:xfrm>
            <a:off x="805908" y="4149080"/>
            <a:ext cx="5278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" dirty="0">
                <a:latin typeface="Calibri"/>
                <a:ea typeface="Montserrat"/>
              </a:rPr>
              <a:t>Поле: </a:t>
            </a:r>
            <a:r>
              <a:rPr lang="ru-RU" sz="2400" spc="-1" dirty="0">
                <a:latin typeface="Calibri"/>
                <a:ea typeface="Montserrat"/>
              </a:rPr>
              <a:t>3.</a:t>
            </a:r>
            <a:r>
              <a:rPr lang="en-US" sz="2400" spc="-1" dirty="0">
                <a:latin typeface="Calibri"/>
                <a:ea typeface="Montserrat"/>
              </a:rPr>
              <a:t>2</a:t>
            </a:r>
            <a:r>
              <a:rPr lang="ru-RU" sz="2400" spc="-1" dirty="0">
                <a:latin typeface="Calibri"/>
                <a:ea typeface="Montserrat"/>
              </a:rPr>
              <a:t>.</a:t>
            </a:r>
            <a:r>
              <a:rPr lang="en-US" sz="2400" spc="-1" dirty="0">
                <a:latin typeface="Calibri"/>
                <a:ea typeface="Montserrat"/>
              </a:rPr>
              <a:t>2</a:t>
            </a:r>
            <a:endParaRPr lang="ru-RU" sz="2400" spc="-1" dirty="0">
              <a:latin typeface="Calibri"/>
              <a:ea typeface="Montserrat"/>
            </a:endParaRPr>
          </a:p>
          <a:p>
            <a:endParaRPr lang="ru-RU" sz="2400" spc="-1" dirty="0">
              <a:latin typeface="Calibri"/>
              <a:ea typeface="Montserrat"/>
            </a:endParaRPr>
          </a:p>
          <a:p>
            <a:r>
              <a:rPr lang="ru-RU" sz="2400" b="1" spc="-1" dirty="0">
                <a:latin typeface="Calibri"/>
                <a:ea typeface="Montserrat"/>
              </a:rPr>
              <a:t>Модель робота: </a:t>
            </a:r>
            <a:r>
              <a:rPr lang="ru-RU" sz="2400" spc="-1" dirty="0">
                <a:latin typeface="Calibri"/>
                <a:ea typeface="Montserrat"/>
              </a:rPr>
              <a:t>двухмоторный робот с двумя датчиками расстояния и одним датчиком освещенности.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DBDD99-CF33-4D37-9981-E08FAA251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24" y="1988840"/>
            <a:ext cx="4745712" cy="4784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9D27890-1D6D-467C-97DE-07A6F0A10FBE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11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Запись траектории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818280" y="1328400"/>
            <a:ext cx="7471440" cy="15245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400" spc="-1" dirty="0">
                <a:latin typeface="Calibri"/>
                <a:ea typeface="Calibri"/>
              </a:rPr>
              <a:t>Даны</a:t>
            </a:r>
            <a:r>
              <a:rPr lang="ru-RU" sz="2400" b="0" strike="noStrike" spc="-1" dirty="0">
                <a:latin typeface="Calibri"/>
                <a:ea typeface="Calibri"/>
              </a:rPr>
              <a:t> подпрограммы </a:t>
            </a:r>
            <a:r>
              <a:rPr lang="ru-RU" sz="2400" b="1" strike="noStrike" spc="-1" dirty="0">
                <a:latin typeface="Calibri"/>
                <a:ea typeface="Calibri"/>
              </a:rPr>
              <a:t>Вперед</a:t>
            </a:r>
            <a:r>
              <a:rPr lang="ru-RU" sz="2400" b="0" strike="noStrike" spc="-1" dirty="0">
                <a:latin typeface="Calibri"/>
                <a:ea typeface="Calibri"/>
              </a:rPr>
              <a:t>, </a:t>
            </a:r>
            <a:r>
              <a:rPr lang="ru-RU" sz="2400" b="1" strike="noStrike" spc="-1" dirty="0">
                <a:latin typeface="Calibri"/>
                <a:ea typeface="Calibri"/>
              </a:rPr>
              <a:t>Направо</a:t>
            </a:r>
            <a:r>
              <a:rPr lang="ru-RU" sz="2400" b="0" strike="noStrike" spc="-1" dirty="0">
                <a:latin typeface="Calibri"/>
                <a:ea typeface="Calibri"/>
              </a:rPr>
              <a:t>, </a:t>
            </a:r>
            <a:r>
              <a:rPr lang="ru-RU" sz="2400" b="1" strike="noStrike" spc="-1" dirty="0">
                <a:latin typeface="Calibri"/>
                <a:ea typeface="Calibri"/>
              </a:rPr>
              <a:t>Налево</a:t>
            </a:r>
            <a:r>
              <a:rPr lang="ru-RU" sz="2400" b="0" strike="noStrike" spc="-1" dirty="0">
                <a:latin typeface="Calibri"/>
                <a:ea typeface="Calibri"/>
              </a:rPr>
              <a:t>.  </a:t>
            </a:r>
          </a:p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400" b="0" strike="noStrike" spc="-1" dirty="0">
                <a:latin typeface="Calibri"/>
                <a:ea typeface="Calibri"/>
              </a:rPr>
              <a:t>Закодируйте их следующим образом: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400" b="0" strike="noStrike" spc="-1" dirty="0">
                <a:latin typeface="Calibri"/>
                <a:ea typeface="Calibri"/>
              </a:rPr>
              <a:t>Вперед — 3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400" spc="-1" dirty="0">
                <a:latin typeface="Calibri"/>
                <a:ea typeface="Calibri"/>
              </a:rPr>
              <a:t>Направо — </a:t>
            </a:r>
            <a:r>
              <a:rPr lang="ru-RU" sz="2400" b="0" strike="noStrike" spc="-1" dirty="0">
                <a:latin typeface="Calibri"/>
                <a:ea typeface="Calibri"/>
              </a:rPr>
              <a:t>1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400" spc="-1" dirty="0">
                <a:latin typeface="Calibri"/>
                <a:ea typeface="Calibri"/>
              </a:rPr>
              <a:t>Налево — </a:t>
            </a:r>
            <a:r>
              <a:rPr lang="ru-RU" sz="2400" b="0" strike="noStrike" spc="-1" dirty="0">
                <a:latin typeface="Calibri"/>
                <a:ea typeface="Calibri"/>
              </a:rPr>
              <a:t>2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25" name="CustomShape 4"/>
          <p:cNvSpPr/>
          <p:nvPr/>
        </p:nvSpPr>
        <p:spPr>
          <a:xfrm>
            <a:off x="838080" y="4005064"/>
            <a:ext cx="5425200" cy="1728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Montserrat"/>
              </a:rPr>
              <a:t>Объявите переменные:</a:t>
            </a:r>
            <a:br>
              <a:rPr dirty="0"/>
            </a:br>
            <a:r>
              <a:rPr lang="ru-RU" sz="2600" b="1" strike="noStrike" spc="-1" dirty="0" err="1">
                <a:solidFill>
                  <a:srgbClr val="000000"/>
                </a:solidFill>
                <a:latin typeface="Calibri"/>
                <a:ea typeface="Montserrat"/>
              </a:rPr>
              <a:t>move</a:t>
            </a:r>
            <a:r>
              <a:rPr lang="ru-RU" sz="2600" b="1" strike="noStrike" spc="-1" dirty="0">
                <a:solidFill>
                  <a:srgbClr val="000000"/>
                </a:solidFill>
                <a:latin typeface="Calibri"/>
                <a:ea typeface="Montserrat"/>
              </a:rPr>
              <a:t>{}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Montserrat"/>
              </a:rPr>
              <a:t> — пустой массив траектории</a:t>
            </a:r>
            <a:endParaRPr lang="ru-RU" sz="26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600" b="1" strike="noStrike" spc="-1" dirty="0">
                <a:solidFill>
                  <a:srgbClr val="000000"/>
                </a:solidFill>
                <a:latin typeface="Calibri"/>
                <a:ea typeface="Montserrat"/>
              </a:rPr>
              <a:t>i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Montserrat"/>
              </a:rPr>
              <a:t> — </a:t>
            </a:r>
            <a:r>
              <a:rPr lang="ru-RU" sz="2600" b="0" strike="noStrike" spc="-1" dirty="0">
                <a:solidFill>
                  <a:srgbClr val="333333"/>
                </a:solidFill>
                <a:latin typeface="Calibri"/>
                <a:ea typeface="Montserrat"/>
              </a:rPr>
              <a:t>индекс элемента в массиве</a:t>
            </a:r>
            <a:endParaRPr lang="ru-RU" sz="26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endParaRPr lang="ru-RU" sz="2600" b="0" strike="noStrike" spc="-1" dirty="0">
              <a:latin typeface="Arial"/>
            </a:endParaRPr>
          </a:p>
        </p:txBody>
      </p:sp>
      <p:pic>
        <p:nvPicPr>
          <p:cNvPr id="226" name="Рисунок 225"/>
          <p:cNvPicPr/>
          <p:nvPr/>
        </p:nvPicPr>
        <p:blipFill>
          <a:blip r:embed="rId2"/>
          <a:stretch/>
        </p:blipFill>
        <p:spPr>
          <a:xfrm>
            <a:off x="7438320" y="1850760"/>
            <a:ext cx="3913560" cy="333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05FC9BC-BA99-4C77-997D-A917A68B006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12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Запись траектории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767408" y="1126640"/>
            <a:ext cx="10513800" cy="86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600" b="0" strike="noStrike" spc="-1" dirty="0">
                <a:solidFill>
                  <a:srgbClr val="333333"/>
                </a:solidFill>
                <a:latin typeface="Calibri"/>
                <a:ea typeface="Montserrat"/>
              </a:rPr>
              <a:t>Напишите или загрузите алгоритм езды по правилу правой руки:</a:t>
            </a:r>
            <a:endParaRPr lang="ru-RU" sz="26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A23975-06A0-4F33-B797-C9EA153CC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" y="1747225"/>
            <a:ext cx="11837016" cy="46092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72E47B9-4ADB-4A55-8476-BC32479995B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13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Запись траектории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833936" y="1163366"/>
            <a:ext cx="10296000" cy="20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600" b="0" strike="noStrike" spc="-1" dirty="0">
                <a:latin typeface="Calibri"/>
                <a:ea typeface="DejaVu Sans"/>
              </a:rPr>
              <a:t>В начале программы задайте массив и индекс элемента в массиве.</a:t>
            </a:r>
            <a:endParaRPr lang="ru-RU" sz="2600" b="0" strike="noStrike" spc="-1" dirty="0">
              <a:latin typeface="Calibri"/>
            </a:endParaRPr>
          </a:p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600" b="0" strike="noStrike" spc="-1" dirty="0">
                <a:latin typeface="Calibri"/>
                <a:ea typeface="DejaVu Sans"/>
              </a:rPr>
              <a:t>Перед каждым элементарным действием добавьте блок </a:t>
            </a:r>
            <a:r>
              <a:rPr lang="ru-RU" sz="2600" b="1" strike="noStrike" spc="-1" dirty="0">
                <a:solidFill>
                  <a:srgbClr val="00B050"/>
                </a:solidFill>
                <a:latin typeface="Calibri"/>
                <a:ea typeface="DejaVu Sans"/>
              </a:rPr>
              <a:t>«Выражение» </a:t>
            </a:r>
            <a:r>
              <a:rPr lang="ru-RU" sz="2600" b="0" strike="noStrike" spc="-1" dirty="0">
                <a:latin typeface="Calibri"/>
                <a:ea typeface="DejaVu Sans"/>
              </a:rPr>
              <a:t>с присвоением элементу массива соответствующего значения и увеличением индекса: </a:t>
            </a:r>
            <a:endParaRPr lang="ru-RU" sz="2600" b="0" strike="noStrike" spc="-1" dirty="0">
              <a:latin typeface="Calibri"/>
            </a:endParaRPr>
          </a:p>
          <a:p>
            <a:pPr>
              <a:lnSpc>
                <a:spcPct val="115000"/>
              </a:lnSpc>
              <a:spcAft>
                <a:spcPts val="901"/>
              </a:spcAft>
            </a:pPr>
            <a:endParaRPr lang="ru-RU" sz="2600" b="0" strike="noStrike" spc="-1" dirty="0">
              <a:latin typeface="Calibri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/>
        </p:blipFill>
        <p:spPr>
          <a:xfrm>
            <a:off x="623392" y="3703626"/>
            <a:ext cx="3096344" cy="21999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8EF2FE-2BD5-4E1C-BE8D-43F5D54F6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3323410"/>
            <a:ext cx="7959840" cy="29603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BE145CE-0B12-4D4C-A5F0-5724CA391E22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14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Запись траектории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838080" y="1196752"/>
            <a:ext cx="10369152" cy="19442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800" b="0" strike="noStrike" spc="-1" dirty="0">
                <a:latin typeface="Calibri"/>
                <a:ea typeface="Montserrat"/>
              </a:rPr>
              <a:t>Добавьте: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800" b="0" strike="noStrike" spc="-1" dirty="0">
                <a:latin typeface="Calibri"/>
                <a:ea typeface="Montserrat"/>
              </a:rPr>
              <a:t>На порт А5 — датчик освещенности.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800" b="0" strike="noStrike" spc="-1" dirty="0">
                <a:latin typeface="Calibri"/>
                <a:ea typeface="Montserrat"/>
              </a:rPr>
              <a:t>На порты </a:t>
            </a:r>
            <a:r>
              <a:rPr lang="en-US" sz="2800" b="0" strike="noStrike" spc="-1" dirty="0">
                <a:latin typeface="Calibri"/>
                <a:ea typeface="Montserrat"/>
              </a:rPr>
              <a:t>A1 </a:t>
            </a:r>
            <a:r>
              <a:rPr lang="ru-RU" sz="2800" b="0" strike="noStrike" spc="-1" dirty="0">
                <a:latin typeface="Calibri"/>
                <a:ea typeface="Montserrat"/>
              </a:rPr>
              <a:t>и </a:t>
            </a:r>
            <a:r>
              <a:rPr lang="ru-RU" sz="2800" spc="-1" dirty="0">
                <a:latin typeface="Calibri"/>
                <a:ea typeface="Montserrat"/>
              </a:rPr>
              <a:t>А2 — датчики расстояния.</a:t>
            </a:r>
          </a:p>
        </p:txBody>
      </p:sp>
      <p:pic>
        <p:nvPicPr>
          <p:cNvPr id="246" name="Рисунок 245"/>
          <p:cNvPicPr/>
          <p:nvPr/>
        </p:nvPicPr>
        <p:blipFill>
          <a:blip r:embed="rId2"/>
          <a:stretch/>
        </p:blipFill>
        <p:spPr>
          <a:xfrm>
            <a:off x="7104112" y="3281112"/>
            <a:ext cx="2608920" cy="1980000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838080" y="3520736"/>
            <a:ext cx="5760640" cy="1500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800" b="0" strike="noStrike" spc="-1" dirty="0">
                <a:latin typeface="Calibri"/>
                <a:ea typeface="Montserrat"/>
              </a:rPr>
              <a:t>Датчики разместите в границах тележки, иначе они будут «цепляться» за стенки.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Рисунок 246"/>
          <p:cNvPicPr/>
          <p:nvPr/>
        </p:nvPicPr>
        <p:blipFill>
          <a:blip r:embed="rId2"/>
          <a:stretch/>
        </p:blipFill>
        <p:spPr>
          <a:xfrm>
            <a:off x="7324661" y="2647925"/>
            <a:ext cx="4027219" cy="33505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8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68BA75D-E640-4925-8405-02C987A853DA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15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Запись траектории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7324661" y="1683380"/>
            <a:ext cx="4306680" cy="903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400" b="0" strike="noStrike" spc="-1" dirty="0">
                <a:latin typeface="Calibri"/>
                <a:ea typeface="Montserrat"/>
              </a:rPr>
              <a:t>Условие выхода из лабиринта через блок «Условие»: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7344000" y="1152000"/>
            <a:ext cx="4410000" cy="91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838080" y="1124744"/>
            <a:ext cx="10370488" cy="59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400" b="0" strike="noStrike" spc="-1" dirty="0">
                <a:latin typeface="Calibri"/>
                <a:ea typeface="Montserrat"/>
              </a:rPr>
              <a:t>В начало цикла добавьте условие выхода по датчику освещенности.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53" name="CustomShape 6"/>
          <p:cNvSpPr/>
          <p:nvPr/>
        </p:nvSpPr>
        <p:spPr>
          <a:xfrm>
            <a:off x="834661" y="1683380"/>
            <a:ext cx="4747297" cy="145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400" b="0" strike="noStrike" spc="-1" dirty="0">
                <a:latin typeface="Calibri"/>
                <a:ea typeface="Montserrat"/>
              </a:rPr>
              <a:t>Рекомендуется использовать цикл с  предусловием </a:t>
            </a:r>
            <a:r>
              <a:rPr lang="ru-RU" sz="2400" b="1" strike="noStrike" spc="-1" dirty="0">
                <a:solidFill>
                  <a:srgbClr val="00B050"/>
                </a:solidFill>
                <a:latin typeface="Calibri"/>
                <a:ea typeface="Montserrat"/>
              </a:rPr>
              <a:t>«</a:t>
            </a:r>
            <a:r>
              <a:rPr lang="en-US" sz="2400" b="1" strike="noStrike" spc="-1" dirty="0">
                <a:solidFill>
                  <a:srgbClr val="00B050"/>
                </a:solidFill>
                <a:latin typeface="Calibri"/>
                <a:ea typeface="Montserrat"/>
              </a:rPr>
              <a:t>While</a:t>
            </a:r>
            <a:r>
              <a:rPr lang="ru-RU" sz="2400" b="1" strike="noStrike" spc="-1" dirty="0">
                <a:solidFill>
                  <a:srgbClr val="00B050"/>
                </a:solidFill>
                <a:latin typeface="Calibri"/>
                <a:ea typeface="Montserrat"/>
              </a:rPr>
              <a:t>»</a:t>
            </a:r>
            <a:r>
              <a:rPr lang="ru-RU" sz="2400" b="0" strike="noStrike" spc="-1" dirty="0">
                <a:latin typeface="Calibri"/>
                <a:ea typeface="Montserrat"/>
              </a:rPr>
              <a:t>: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54" name="Рисунок 253"/>
          <p:cNvPicPr/>
          <p:nvPr/>
        </p:nvPicPr>
        <p:blipFill>
          <a:blip r:embed="rId3"/>
          <a:stretch/>
        </p:blipFill>
        <p:spPr>
          <a:xfrm>
            <a:off x="896357" y="2639941"/>
            <a:ext cx="5019480" cy="3342960"/>
          </a:xfrm>
          <a:prstGeom prst="rect">
            <a:avLst/>
          </a:prstGeom>
          <a:ln>
            <a:solidFill>
              <a:srgbClr val="3465A4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1DB84CB-6366-456C-9F53-87537A4D2999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16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Запись траектории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838080" y="1360064"/>
            <a:ext cx="10513800" cy="1052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Montserrat"/>
              </a:rPr>
              <a:t>После выхода из цикла остановите моторы и выведите массив траектории на экран при помощи подпрограммы, написанной ранее.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58" name="Рисунок 257"/>
          <p:cNvPicPr/>
          <p:nvPr/>
        </p:nvPicPr>
        <p:blipFill>
          <a:blip r:embed="rId2"/>
          <a:stretch/>
        </p:blipFill>
        <p:spPr>
          <a:xfrm>
            <a:off x="1775520" y="2420888"/>
            <a:ext cx="8116400" cy="34723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7A716DD-0C67-41D2-B6CE-FCDF3FA2706D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17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Запись траектории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816076" y="1211029"/>
            <a:ext cx="10513800" cy="59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Подпрограмма</a:t>
            </a:r>
            <a:r>
              <a:rPr lang="ru-RU" sz="23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вывода на экран:</a:t>
            </a:r>
            <a:endParaRPr lang="ru-RU" sz="2300" b="0" strike="noStrike" spc="-1" dirty="0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2783340" y="5457667"/>
            <a:ext cx="6623280" cy="59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3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Не забудьте изменить имя массива на актуальное.</a:t>
            </a:r>
            <a:endParaRPr lang="ru-RU" sz="23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73C1B-3795-4CBA-80AB-20788F982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4" y="1894737"/>
            <a:ext cx="11449272" cy="3455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CA728DC-2023-4A89-B571-4F998ED4374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18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Запись траектории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5BD8F7-9659-47E7-9930-394505381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0" y="1174817"/>
            <a:ext cx="9917865" cy="55449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CA728DC-2023-4A89-B571-4F998ED4374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19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Запись траектории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5" name="CustomShape 5">
            <a:extLst>
              <a:ext uri="{FF2B5EF4-FFF2-40B4-BE49-F238E27FC236}">
                <a16:creationId xmlns:a16="http://schemas.microsoft.com/office/drawing/2014/main" id="{B5B9459E-86D9-44CB-9A87-524E33F3ADE5}"/>
              </a:ext>
            </a:extLst>
          </p:cNvPr>
          <p:cNvSpPr/>
          <p:nvPr/>
        </p:nvSpPr>
        <p:spPr>
          <a:xfrm>
            <a:off x="833952" y="987120"/>
            <a:ext cx="10302608" cy="1877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000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Задача </a:t>
            </a:r>
            <a:r>
              <a:rPr lang="en-US" sz="2000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3.2.3 (</a:t>
            </a:r>
            <a:r>
              <a:rPr lang="ru-RU" sz="2000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самостоятельн</a:t>
            </a:r>
            <a:r>
              <a:rPr lang="ru-RU" sz="2000" b="1" spc="-1" dirty="0">
                <a:latin typeface="Calibri" panose="020F0502020204030204" pitchFamily="34" charset="0"/>
                <a:cs typeface="Calibri" panose="020F0502020204030204" pitchFamily="34" charset="0"/>
              </a:rPr>
              <a:t>ая)</a:t>
            </a:r>
            <a:r>
              <a:rPr lang="ru-RU" sz="2000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Реализуйте алгоритм записи траектории при движении по правилу правой руки. </a:t>
            </a:r>
            <a:endParaRPr lang="ru-RU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854478-C389-430A-AB20-8482024D5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132856"/>
            <a:ext cx="7241244" cy="39603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D973BC-9B16-4253-AEAE-BAA0B2BD7853}"/>
              </a:ext>
            </a:extLst>
          </p:cNvPr>
          <p:cNvSpPr/>
          <p:nvPr/>
        </p:nvSpPr>
        <p:spPr>
          <a:xfrm>
            <a:off x="833952" y="1988840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Условием остановки для робота является «черная метка». После остановки робот должен развернуться на 180 градусов.</a:t>
            </a:r>
            <a:br>
              <a:rPr lang="ru-RU" sz="2000" spc="-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После разворота робот должен убрать из массива траектории части совпадающие с </a:t>
            </a:r>
            <a:r>
              <a:rPr lang="en-US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{1,3,3,2,2,3,3,1}</a:t>
            </a:r>
            <a:r>
              <a:rPr lang="ru-RU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Робот должен проехать по новой траектории без использования датчиков.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9596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4537C1E-C348-40EA-84D0-88673FCA3A2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838080" y="376920"/>
            <a:ext cx="880164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Массивы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1045080" y="1221840"/>
            <a:ext cx="10514160" cy="127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Массив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 — разновидность объекта, которая предназначена для хранения пронумерованных значений и предлагает дополнительные методы для удобного манипулирования такой коллекцией.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838080" y="1204560"/>
            <a:ext cx="10514160" cy="13989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5"/>
          <p:cNvSpPr/>
          <p:nvPr/>
        </p:nvSpPr>
        <p:spPr>
          <a:xfrm>
            <a:off x="838080" y="2696400"/>
            <a:ext cx="10133280" cy="34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  <a:spcBef>
                <a:spcPts val="90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Обычно массивы используются для хранения однотипных пронумерованных данных, например, список студентов в группе, их оценки, список товаров, их цена, курсы валют за разные дни, и т.п.</a:t>
            </a:r>
            <a:br>
              <a:rPr dirty="0"/>
            </a:br>
            <a:br>
              <a:rPr dirty="0"/>
            </a:b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Массивы задаются в блоке </a:t>
            </a: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Calibri"/>
              </a:rPr>
              <a:t>«Выражение»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следующим образом: </a:t>
            </a:r>
            <a:endParaRPr lang="ru-RU" sz="2000" b="0" strike="noStrike" spc="-1" dirty="0">
              <a:latin typeface="Arial"/>
            </a:endParaRPr>
          </a:p>
          <a:p>
            <a:pPr marL="457200" indent="-322560">
              <a:lnSpc>
                <a:spcPct val="115000"/>
              </a:lnSpc>
              <a:spcBef>
                <a:spcPts val="901"/>
              </a:spcBef>
              <a:buClr>
                <a:srgbClr val="333333"/>
              </a:buClr>
              <a:buFont typeface="Arial"/>
              <a:buChar char="●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mas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= {}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— это пустой массив;  «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mas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» - имя массива.</a:t>
            </a:r>
            <a:endParaRPr lang="ru-RU" sz="2000" b="0" strike="noStrike" spc="-1" dirty="0">
              <a:latin typeface="Arial"/>
            </a:endParaRPr>
          </a:p>
          <a:p>
            <a:pPr marL="457200" indent="-322560">
              <a:lnSpc>
                <a:spcPct val="115000"/>
              </a:lnSpc>
              <a:buClr>
                <a:srgbClr val="333333"/>
              </a:buClr>
              <a:buFont typeface="Arial"/>
              <a:buChar char="●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mas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= {1, 5, 6, 7, 8}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— массив из 5 элементов.</a:t>
            </a:r>
            <a:endParaRPr lang="ru-RU" sz="2000" b="0" strike="noStrike" spc="-1" dirty="0">
              <a:latin typeface="Arial"/>
            </a:endParaRPr>
          </a:p>
          <a:p>
            <a:pPr marL="1080">
              <a:lnSpc>
                <a:spcPct val="115000"/>
              </a:lnSpc>
              <a:spcBef>
                <a:spcPts val="901"/>
              </a:spcBef>
              <a:buClr>
                <a:srgbClr val="000000"/>
              </a:buClr>
              <a:buSzPct val="45000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Обращение к элементу массива: </a:t>
            </a:r>
            <a:endParaRPr lang="ru-RU" sz="2000" b="0" strike="noStrike" spc="-1" dirty="0">
              <a:latin typeface="Arial"/>
            </a:endParaRPr>
          </a:p>
          <a:p>
            <a:pPr marL="457200" indent="-322560">
              <a:lnSpc>
                <a:spcPct val="115000"/>
              </a:lnSpc>
              <a:spcBef>
                <a:spcPts val="901"/>
              </a:spcBef>
              <a:buClr>
                <a:srgbClr val="333333"/>
              </a:buClr>
              <a:buFont typeface="Arial"/>
              <a:buChar char="●"/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mas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[0] 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mas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[2],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mas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[4] —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mas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[i], где i — это номер элемента в массиве, начиная с 0.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CA728DC-2023-4A89-B571-4F998ED4374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20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Запись траектории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5" name="CustomShape 5">
            <a:extLst>
              <a:ext uri="{FF2B5EF4-FFF2-40B4-BE49-F238E27FC236}">
                <a16:creationId xmlns:a16="http://schemas.microsoft.com/office/drawing/2014/main" id="{B5B9459E-86D9-44CB-9A87-524E33F3ADE5}"/>
              </a:ext>
            </a:extLst>
          </p:cNvPr>
          <p:cNvSpPr/>
          <p:nvPr/>
        </p:nvSpPr>
        <p:spPr>
          <a:xfrm>
            <a:off x="838080" y="1052736"/>
            <a:ext cx="102984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  <a:spcAft>
                <a:spcPts val="901"/>
              </a:spcAft>
            </a:pPr>
            <a:r>
              <a:rPr lang="ru-RU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Проверьте решение задачи также на этой карте.</a:t>
            </a:r>
            <a:endParaRPr lang="ru-RU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FF064F-251C-42ED-A763-B80C95274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24" y="1564176"/>
            <a:ext cx="8352928" cy="477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27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5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E6BDABA-B6B6-4B01-88F2-2894CB168C07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по траектории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806136" y="1124744"/>
            <a:ext cx="9001000" cy="1374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200" b="1" strike="noStrike" spc="-1" dirty="0">
                <a:latin typeface="Calibri"/>
                <a:ea typeface="Montserrat"/>
              </a:rPr>
              <a:t>Задача 3.</a:t>
            </a:r>
            <a:r>
              <a:rPr lang="en-US" sz="2200" b="1" strike="noStrike" spc="-1" dirty="0">
                <a:latin typeface="Calibri"/>
                <a:ea typeface="Montserrat"/>
              </a:rPr>
              <a:t>2</a:t>
            </a:r>
            <a:r>
              <a:rPr lang="ru-RU" sz="2200" b="1" strike="noStrike" spc="-1" dirty="0">
                <a:latin typeface="Calibri"/>
                <a:ea typeface="Montserrat"/>
              </a:rPr>
              <a:t>.</a:t>
            </a:r>
            <a:r>
              <a:rPr lang="en-US" sz="2200" b="1" strike="noStrike" spc="-1" dirty="0">
                <a:latin typeface="Calibri"/>
                <a:ea typeface="Montserrat"/>
              </a:rPr>
              <a:t>1</a:t>
            </a:r>
            <a:r>
              <a:rPr lang="ru-RU" sz="2200" b="0" strike="noStrike" spc="-1" dirty="0">
                <a:latin typeface="Calibri"/>
                <a:ea typeface="Montserrat"/>
              </a:rPr>
              <a:t>: 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901"/>
              </a:spcBef>
            </a:pPr>
            <a:r>
              <a:rPr lang="ru-RU" sz="2200" b="0" strike="noStrike" spc="-1" dirty="0">
                <a:latin typeface="Calibri"/>
                <a:ea typeface="Montserrat"/>
              </a:rPr>
              <a:t>Реализовать движение в лабиринте по траектории, заданной массивом</a:t>
            </a:r>
            <a:r>
              <a:rPr lang="ru-RU" sz="2200" spc="-1" dirty="0">
                <a:latin typeface="Calibri"/>
                <a:ea typeface="Montserrat"/>
              </a:rPr>
              <a:t>:</a:t>
            </a:r>
            <a:br>
              <a:rPr lang="ru-RU" sz="2200" spc="-1" dirty="0">
                <a:latin typeface="Calibri"/>
                <a:ea typeface="Montserrat"/>
              </a:rPr>
            </a:br>
            <a:r>
              <a:rPr lang="en-US" sz="2200" spc="-1" dirty="0">
                <a:latin typeface="Calibri"/>
                <a:ea typeface="Montserrat"/>
              </a:rPr>
              <a:t>trajectory = {3, 1, 3, 1, 3, 2, 3, 2, 3, 3, 2, 3, 1, 3, 2, 3, 2, 3}</a:t>
            </a:r>
            <a:endParaRPr lang="ru-RU" sz="2200" b="0" strike="noStrike" spc="-1" dirty="0">
              <a:latin typeface="Arial"/>
            </a:endParaRPr>
          </a:p>
        </p:txBody>
      </p:sp>
      <p:pic>
        <p:nvPicPr>
          <p:cNvPr id="193" name="Google Shape;128;p22"/>
          <p:cNvPicPr/>
          <p:nvPr/>
        </p:nvPicPr>
        <p:blipFill>
          <a:blip r:embed="rId2"/>
          <a:stretch/>
        </p:blipFill>
        <p:spPr>
          <a:xfrm>
            <a:off x="6908088" y="2668872"/>
            <a:ext cx="4482360" cy="3528360"/>
          </a:xfrm>
          <a:prstGeom prst="rect">
            <a:avLst/>
          </a:prstGeom>
          <a:ln w="9360">
            <a:solidFill>
              <a:schemeClr val="dk2"/>
            </a:solidFill>
            <a:round/>
          </a:ln>
        </p:spPr>
      </p:pic>
      <p:grpSp>
        <p:nvGrpSpPr>
          <p:cNvPr id="194" name="Group 4"/>
          <p:cNvGrpSpPr/>
          <p:nvPr/>
        </p:nvGrpSpPr>
        <p:grpSpPr>
          <a:xfrm>
            <a:off x="792000" y="4653136"/>
            <a:ext cx="6116088" cy="1536120"/>
            <a:chOff x="792000" y="4510440"/>
            <a:chExt cx="5939124" cy="1536120"/>
          </a:xfrm>
        </p:grpSpPr>
        <p:sp>
          <p:nvSpPr>
            <p:cNvPr id="195" name="CustomShape 5"/>
            <p:cNvSpPr/>
            <p:nvPr/>
          </p:nvSpPr>
          <p:spPr>
            <a:xfrm>
              <a:off x="792000" y="4510440"/>
              <a:ext cx="5762160" cy="153612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96" name="CustomShape 6"/>
            <p:cNvSpPr/>
            <p:nvPr/>
          </p:nvSpPr>
          <p:spPr>
            <a:xfrm>
              <a:off x="864720" y="4976280"/>
              <a:ext cx="5866404" cy="1048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6560" tIns="106560" rIns="106560" bIns="10656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lang="ru-RU" sz="2400" b="0" strike="noStrike" spc="-1" dirty="0">
                  <a:latin typeface="Calibri"/>
                  <a:ea typeface="Montserrat"/>
                </a:rPr>
                <a:t>Пример массива: </a:t>
              </a:r>
              <a:r>
                <a:rPr lang="ru-RU" sz="2400" b="1" strike="noStrike" spc="-1" dirty="0" err="1">
                  <a:latin typeface="Calibri"/>
                  <a:ea typeface="Montserrat"/>
                </a:rPr>
                <a:t>mas</a:t>
              </a:r>
              <a:r>
                <a:rPr lang="ru-RU" sz="2400" b="1" strike="noStrike" spc="-1" dirty="0">
                  <a:latin typeface="Calibri"/>
                  <a:ea typeface="Montserrat"/>
                </a:rPr>
                <a:t> = [3, 1, 3, 3, 2, 3, 3]</a:t>
              </a:r>
              <a:r>
                <a:rPr lang="ru-RU" sz="2400" b="0" strike="noStrike" spc="-1" dirty="0">
                  <a:latin typeface="Calibri"/>
                  <a:ea typeface="Montserrat"/>
                </a:rPr>
                <a:t> — вперед, направо, вперед, вперед, налево, вперед, вперед. </a:t>
              </a:r>
              <a:endParaRPr lang="ru-RU" sz="2400" b="0" strike="noStrike" spc="-1" dirty="0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981"/>
                </a:spcAft>
              </a:pPr>
              <a:endParaRPr lang="ru-RU" sz="2400" b="0" strike="noStrike" spc="-1" dirty="0">
                <a:latin typeface="Arial"/>
              </a:endParaRPr>
            </a:p>
          </p:txBody>
        </p:sp>
      </p:grpSp>
      <p:sp>
        <p:nvSpPr>
          <p:cNvPr id="9" name="CustomShape 3">
            <a:extLst>
              <a:ext uri="{FF2B5EF4-FFF2-40B4-BE49-F238E27FC236}">
                <a16:creationId xmlns:a16="http://schemas.microsoft.com/office/drawing/2014/main" id="{872ECB8B-C26D-47F4-9F07-5F97477F4959}"/>
              </a:ext>
            </a:extLst>
          </p:cNvPr>
          <p:cNvSpPr/>
          <p:nvPr/>
        </p:nvSpPr>
        <p:spPr>
          <a:xfrm>
            <a:off x="788604" y="2473854"/>
            <a:ext cx="5942520" cy="24915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15000"/>
              </a:lnSpc>
              <a:spcBef>
                <a:spcPts val="901"/>
              </a:spcBef>
            </a:pPr>
            <a:r>
              <a:rPr lang="ru-RU" sz="2200" b="0" strike="noStrike" spc="-1" dirty="0">
                <a:latin typeface="Calibri"/>
                <a:ea typeface="Montserrat"/>
              </a:rPr>
              <a:t>Есть подпрограммы </a:t>
            </a:r>
            <a:r>
              <a:rPr lang="ru-RU" sz="2200" b="1" strike="noStrike" spc="-1" dirty="0">
                <a:latin typeface="Calibri"/>
                <a:ea typeface="Montserrat"/>
              </a:rPr>
              <a:t>Вперед</a:t>
            </a:r>
            <a:r>
              <a:rPr lang="ru-RU" sz="2200" b="0" strike="noStrike" spc="-1" dirty="0">
                <a:latin typeface="Calibri"/>
                <a:ea typeface="Montserrat"/>
              </a:rPr>
              <a:t>, </a:t>
            </a:r>
            <a:r>
              <a:rPr lang="ru-RU" sz="2200" b="1" strike="noStrike" spc="-1" dirty="0">
                <a:latin typeface="Calibri"/>
                <a:ea typeface="Montserrat"/>
              </a:rPr>
              <a:t>Направо</a:t>
            </a:r>
            <a:r>
              <a:rPr lang="ru-RU" sz="2200" b="0" strike="noStrike" spc="-1" dirty="0">
                <a:latin typeface="Calibri"/>
                <a:ea typeface="Montserrat"/>
              </a:rPr>
              <a:t>, </a:t>
            </a:r>
            <a:r>
              <a:rPr lang="ru-RU" sz="2200" b="1" strike="noStrike" spc="-1" dirty="0">
                <a:latin typeface="Calibri"/>
                <a:ea typeface="Montserrat"/>
              </a:rPr>
              <a:t>Налево</a:t>
            </a:r>
            <a:r>
              <a:rPr lang="ru-RU" sz="2200" b="0" strike="noStrike" spc="-1" dirty="0">
                <a:latin typeface="Calibri"/>
                <a:ea typeface="Montserrat"/>
              </a:rPr>
              <a:t>. 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901"/>
              </a:spcBef>
            </a:pPr>
            <a:r>
              <a:rPr lang="ru-RU" sz="2200" b="0" strike="noStrike" spc="-1" dirty="0">
                <a:latin typeface="Calibri"/>
                <a:ea typeface="Montserrat"/>
              </a:rPr>
              <a:t>Кодируем их следующим образом: </a:t>
            </a:r>
            <a:endParaRPr lang="ru-RU" sz="2200" b="0" strike="noStrike" spc="-1" dirty="0">
              <a:latin typeface="Arial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200" b="1" strike="noStrike" spc="-1" dirty="0">
                <a:latin typeface="Calibri"/>
                <a:ea typeface="Montserrat"/>
              </a:rPr>
              <a:t>Направо — 1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200" b="1" strike="noStrike" spc="-1" dirty="0">
                <a:latin typeface="Calibri"/>
                <a:ea typeface="Montserrat"/>
              </a:rPr>
              <a:t>Налево — 2</a:t>
            </a:r>
            <a:endParaRPr lang="ru-RU" sz="2200" spc="-1" dirty="0">
              <a:latin typeface="Calibri"/>
              <a:ea typeface="Montserrat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200" b="1" spc="-1" dirty="0">
                <a:latin typeface="Calibri"/>
                <a:ea typeface="Montserrat"/>
              </a:rPr>
              <a:t>Вперед — 3</a:t>
            </a:r>
            <a:endParaRPr lang="ru-RU" sz="22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00" b="0" strike="noStrike" spc="-1" dirty="0">
              <a:latin typeface="Arial"/>
            </a:endParaRP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8F9C2560-B390-4208-AF6C-A235439E543D}"/>
              </a:ext>
            </a:extLst>
          </p:cNvPr>
          <p:cNvSpPr/>
          <p:nvPr/>
        </p:nvSpPr>
        <p:spPr>
          <a:xfrm>
            <a:off x="2783632" y="1124744"/>
            <a:ext cx="2052312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  <a:spcBef>
                <a:spcPts val="901"/>
              </a:spcBef>
              <a:spcAft>
                <a:spcPts val="901"/>
              </a:spcAft>
            </a:pPr>
            <a:r>
              <a:rPr lang="ru-RU" sz="2200" b="1" spc="-1" dirty="0">
                <a:latin typeface="Calibri"/>
              </a:rPr>
              <a:t>Поле: </a:t>
            </a:r>
            <a:r>
              <a:rPr lang="ru-RU" sz="2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2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E137EA5-7051-4619-835F-30BD3B9EBF49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по траектории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838080" y="1098720"/>
            <a:ext cx="10513800" cy="27916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600" b="1" strike="noStrike" spc="-1" dirty="0">
                <a:latin typeface="Calibri"/>
                <a:ea typeface="Montserrat"/>
              </a:rPr>
              <a:t>Реализация в  TRIK </a:t>
            </a:r>
            <a:r>
              <a:rPr lang="ru-RU" sz="2600" b="1" strike="noStrike" spc="-1" dirty="0" err="1">
                <a:latin typeface="Calibri"/>
                <a:ea typeface="Montserrat"/>
              </a:rPr>
              <a:t>Studio</a:t>
            </a:r>
            <a:br>
              <a:rPr dirty="0"/>
            </a:br>
            <a:endParaRPr lang="ru-RU" sz="26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600" b="0" strike="noStrike" spc="-1" dirty="0">
                <a:latin typeface="Calibri"/>
                <a:ea typeface="Montserrat"/>
              </a:rPr>
              <a:t>Объявите переменные:</a:t>
            </a:r>
            <a:endParaRPr lang="ru-RU" sz="26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600" b="1" strike="noStrike" spc="-1" dirty="0" err="1">
                <a:latin typeface="Calibri"/>
                <a:ea typeface="Montserrat"/>
              </a:rPr>
              <a:t>trajectory</a:t>
            </a:r>
            <a:r>
              <a:rPr lang="ru-RU" sz="2600" b="0" strike="noStrike" spc="-1" dirty="0">
                <a:latin typeface="Calibri"/>
                <a:ea typeface="Montserrat"/>
              </a:rPr>
              <a:t> — массив с траекторией, составленной по лабиринту;</a:t>
            </a:r>
            <a:endParaRPr lang="ru-RU" sz="26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600" b="1" strike="noStrike" spc="-1" dirty="0">
                <a:latin typeface="Calibri"/>
                <a:ea typeface="Montserrat"/>
              </a:rPr>
              <a:t>i</a:t>
            </a:r>
            <a:r>
              <a:rPr lang="ru-RU" sz="2600" b="0" strike="noStrike" spc="-1" dirty="0">
                <a:latin typeface="Calibri"/>
                <a:ea typeface="Montserrat"/>
              </a:rPr>
              <a:t> — индекс элемента в массиве.</a:t>
            </a:r>
            <a:endParaRPr lang="ru-RU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F5B9E3-3294-4089-85B1-679358482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1" y="3655678"/>
            <a:ext cx="10513800" cy="23152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688AB0D-E5EB-41C8-B9B1-6E31F6D751F2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по траектории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864000" y="1656000"/>
            <a:ext cx="6217200" cy="376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Добавьте на сцену блок </a:t>
            </a:r>
            <a:r>
              <a:rPr lang="ru-RU" sz="2600" b="1" strike="noStrike" spc="-1" dirty="0">
                <a:solidFill>
                  <a:srgbClr val="00B050"/>
                </a:solidFill>
                <a:latin typeface="Calibri"/>
                <a:ea typeface="Calibri"/>
              </a:rPr>
              <a:t>«Цикл»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6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Количество итераций равно количеству элементов в массиве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trajectory</a:t>
            </a:r>
            <a:r>
              <a:rPr lang="ru-RU" sz="2600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br>
              <a:rPr lang="ru-RU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</a:b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В данном случае оно равно 18.</a:t>
            </a:r>
            <a:endParaRPr lang="ru-RU" sz="26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endParaRPr lang="ru-RU" sz="26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Не помеченная исходящая связь от блока </a:t>
            </a:r>
            <a:r>
              <a:rPr lang="ru-RU" sz="2600" b="1" strike="noStrike" spc="-1" dirty="0">
                <a:solidFill>
                  <a:srgbClr val="00B050"/>
                </a:solidFill>
                <a:latin typeface="Calibri"/>
                <a:ea typeface="Calibri"/>
              </a:rPr>
              <a:t>«Цикл» 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ведёт на конец программы, отмеченный блоком </a:t>
            </a:r>
            <a:r>
              <a:rPr lang="ru-RU" sz="2600" b="1" strike="noStrike" spc="-1" dirty="0">
                <a:solidFill>
                  <a:srgbClr val="00B050"/>
                </a:solidFill>
                <a:latin typeface="Calibri"/>
                <a:ea typeface="Calibri"/>
              </a:rPr>
              <a:t>«Конец»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26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endParaRPr lang="ru-RU" sz="26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901"/>
              </a:spcBef>
              <a:spcAft>
                <a:spcPts val="901"/>
              </a:spcAft>
            </a:pPr>
            <a:endParaRPr lang="ru-RU" sz="2600" b="0" strike="noStrike" spc="-1" dirty="0">
              <a:latin typeface="Arial"/>
            </a:endParaRPr>
          </a:p>
        </p:txBody>
      </p:sp>
      <p:pic>
        <p:nvPicPr>
          <p:cNvPr id="204" name="Google Shape;144;p24"/>
          <p:cNvPicPr/>
          <p:nvPr/>
        </p:nvPicPr>
        <p:blipFill>
          <a:blip r:embed="rId2"/>
          <a:stretch/>
        </p:blipFill>
        <p:spPr>
          <a:xfrm>
            <a:off x="7536160" y="1808280"/>
            <a:ext cx="3592800" cy="3727080"/>
          </a:xfrm>
          <a:prstGeom prst="rect">
            <a:avLst/>
          </a:prstGeom>
          <a:ln w="9360">
            <a:solidFill>
              <a:schemeClr val="dk2"/>
            </a:solidFill>
            <a:rou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2218226-957E-43F0-A5CB-378866231B81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6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по траектории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838080" y="995400"/>
            <a:ext cx="10513800" cy="135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Montserrat"/>
              </a:rPr>
              <a:t>Выполнение движений можно сделать через цепочку блоков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Montserrat"/>
              </a:rPr>
              <a:t>if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Montserrat"/>
              </a:rPr>
              <a:t>, но в данном случае более уместен блок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Montserrat"/>
              </a:rPr>
              <a:t>switch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Montserrat"/>
              </a:rPr>
              <a:t>.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Montserrat"/>
              </a:rPr>
              <a:t>В свойствах блока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Montserrat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Montserrat"/>
              </a:rPr>
              <a:t>укажите элемент массива с номером.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901"/>
              </a:spcBef>
              <a:spcAft>
                <a:spcPts val="901"/>
              </a:spcAft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3F6FA2-D631-48F9-9786-81589B632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76" y="2526558"/>
            <a:ext cx="6128178" cy="365228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6E047D80-3B3F-4939-A550-89CE4CF93C92}"/>
              </a:ext>
            </a:extLst>
          </p:cNvPr>
          <p:cNvGrpSpPr/>
          <p:nvPr/>
        </p:nvGrpSpPr>
        <p:grpSpPr>
          <a:xfrm>
            <a:off x="623392" y="4629184"/>
            <a:ext cx="5212417" cy="1536120"/>
            <a:chOff x="792000" y="4510440"/>
            <a:chExt cx="5762160" cy="1536120"/>
          </a:xfrm>
        </p:grpSpPr>
        <p:sp>
          <p:nvSpPr>
            <p:cNvPr id="8" name="CustomShape 5">
              <a:extLst>
                <a:ext uri="{FF2B5EF4-FFF2-40B4-BE49-F238E27FC236}">
                  <a16:creationId xmlns:a16="http://schemas.microsoft.com/office/drawing/2014/main" id="{08018CE5-18D3-4EDF-BF4E-FB25FEC95008}"/>
                </a:ext>
              </a:extLst>
            </p:cNvPr>
            <p:cNvSpPr/>
            <p:nvPr/>
          </p:nvSpPr>
          <p:spPr>
            <a:xfrm>
              <a:off x="792000" y="4510440"/>
              <a:ext cx="5762160" cy="153612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" name="CustomShape 6">
              <a:extLst>
                <a:ext uri="{FF2B5EF4-FFF2-40B4-BE49-F238E27FC236}">
                  <a16:creationId xmlns:a16="http://schemas.microsoft.com/office/drawing/2014/main" id="{BE5E3321-CC88-43DD-82C4-0F4C435BD155}"/>
                </a:ext>
              </a:extLst>
            </p:cNvPr>
            <p:cNvSpPr/>
            <p:nvPr/>
          </p:nvSpPr>
          <p:spPr>
            <a:xfrm>
              <a:off x="900012" y="4754160"/>
              <a:ext cx="5623676" cy="11244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6560" tIns="106560" rIns="106560" bIns="10656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lang="ru-RU" sz="2000" spc="-1" dirty="0">
                  <a:solidFill>
                    <a:srgbClr val="000000"/>
                  </a:solidFill>
                  <a:latin typeface="Calibri"/>
                  <a:ea typeface="Montserrat"/>
                </a:rPr>
                <a:t>Можно обойтись и тремя ветками: 1 -«направо», 2 - «налево» и </a:t>
              </a:r>
              <a:r>
                <a:rPr lang="ru-RU" sz="2000" spc="-1" dirty="0" err="1">
                  <a:solidFill>
                    <a:srgbClr val="000000"/>
                  </a:solidFill>
                  <a:latin typeface="Calibri"/>
                  <a:ea typeface="Montserrat"/>
                </a:rPr>
                <a:t>default</a:t>
              </a:r>
              <a:r>
                <a:rPr lang="ru-RU" sz="2000" spc="-1" dirty="0">
                  <a:solidFill>
                    <a:srgbClr val="000000"/>
                  </a:solidFill>
                  <a:latin typeface="Calibri"/>
                  <a:ea typeface="Montserrat"/>
                </a:rPr>
                <a:t> - «вперед». Но лучше оставить ветку под «ничего не делать», если вдруг в массиве окажется что-то отличное от 1, 2 или 3.</a:t>
              </a:r>
              <a:endParaRPr lang="ru-RU" sz="2000" b="0" strike="noStrike" spc="-1" dirty="0">
                <a:latin typeface="Arial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A373C3-A4FC-402E-8303-ED5BC8E5C095}"/>
              </a:ext>
            </a:extLst>
          </p:cNvPr>
          <p:cNvSpPr/>
          <p:nvPr/>
        </p:nvSpPr>
        <p:spPr>
          <a:xfrm>
            <a:off x="838080" y="2430115"/>
            <a:ext cx="549081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spc="-1" dirty="0">
                <a:solidFill>
                  <a:srgbClr val="000000"/>
                </a:solidFill>
                <a:latin typeface="Calibri"/>
                <a:ea typeface="Montserrat"/>
              </a:rPr>
              <a:t>Добавьте 4 связи: на подпрограммы 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Montserrat"/>
              </a:rPr>
              <a:t>вправо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Montserrat"/>
              </a:rPr>
              <a:t>, 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Montserrat"/>
              </a:rPr>
              <a:t>влево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Montserrat"/>
              </a:rPr>
              <a:t>, 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Montserrat"/>
              </a:rPr>
              <a:t>вперед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Montserrat"/>
              </a:rPr>
              <a:t> и 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Montserrat"/>
              </a:rPr>
              <a:t>одну пустую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Montserrat"/>
              </a:rPr>
              <a:t>. Пронумеруйте ветки в соответствии с описанием задачи.</a:t>
            </a:r>
            <a:endParaRPr lang="ru-RU" sz="2400" spc="-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203B2D8-B9F7-4C3A-8924-BB6B658CD44A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7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по траектории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838080" y="1270440"/>
            <a:ext cx="10513800" cy="156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Montserrat"/>
              </a:rPr>
              <a:t>После выполнения элементарного действия необходимо увеличить индекс элемента в массиве и замкнуть цикл.</a:t>
            </a:r>
            <a:endParaRPr lang="ru-RU" sz="26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Montserrat"/>
              </a:rPr>
              <a:t>Блок таймер необязателен, т.к. действия у нас пошаговые в цикле.</a:t>
            </a:r>
            <a:endParaRPr lang="ru-RU" sz="2600" b="0" strike="noStrike" spc="-1" dirty="0">
              <a:latin typeface="Arial"/>
            </a:endParaRPr>
          </a:p>
        </p:txBody>
      </p:sp>
      <p:pic>
        <p:nvPicPr>
          <p:cNvPr id="213" name="Google Shape;161;p26"/>
          <p:cNvPicPr/>
          <p:nvPr/>
        </p:nvPicPr>
        <p:blipFill>
          <a:blip r:embed="rId2"/>
          <a:stretch/>
        </p:blipFill>
        <p:spPr>
          <a:xfrm>
            <a:off x="3647728" y="2996952"/>
            <a:ext cx="4392488" cy="2706120"/>
          </a:xfrm>
          <a:prstGeom prst="rect">
            <a:avLst/>
          </a:prstGeom>
          <a:ln w="9360">
            <a:solidFill>
              <a:schemeClr val="dk2"/>
            </a:solidFill>
            <a:rou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FC39F3B-77D2-4C44-8D4B-8B0CDAA384D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8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Движение по траектории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ru-RU" sz="3600" b="0" strike="noStrike" spc="-1" dirty="0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804208" y="980728"/>
            <a:ext cx="1051380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Montserrat"/>
              </a:rPr>
              <a:t>Общий вид алгоритма: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B7AED6-25E2-44F6-8F09-3A0C85F4D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7" y="1636878"/>
            <a:ext cx="11717385" cy="50965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FC39F3B-77D2-4C44-8D4B-8B0CDAA384D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9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838080" y="376920"/>
            <a:ext cx="88012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Движение по траектории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ru-RU" sz="3600" b="0" strike="noStrike" spc="-1" dirty="0">
              <a:latin typeface="Arial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FA22E930-E66D-4D9C-90B3-52BFBA8E68C0}"/>
              </a:ext>
            </a:extLst>
          </p:cNvPr>
          <p:cNvSpPr/>
          <p:nvPr/>
        </p:nvSpPr>
        <p:spPr>
          <a:xfrm>
            <a:off x="806136" y="1124744"/>
            <a:ext cx="6369984" cy="18790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200" b="1" strike="noStrike" spc="-1" dirty="0">
                <a:latin typeface="Calibri"/>
                <a:ea typeface="Montserrat"/>
              </a:rPr>
              <a:t>Примеры массивов для Задачи 3.</a:t>
            </a:r>
            <a:r>
              <a:rPr lang="en-US" sz="2200" b="1" strike="noStrike" spc="-1" dirty="0">
                <a:latin typeface="Calibri"/>
                <a:ea typeface="Montserrat"/>
              </a:rPr>
              <a:t>2</a:t>
            </a:r>
            <a:r>
              <a:rPr lang="ru-RU" sz="2200" b="1" strike="noStrike" spc="-1" dirty="0">
                <a:latin typeface="Calibri"/>
                <a:ea typeface="Montserrat"/>
              </a:rPr>
              <a:t>.</a:t>
            </a:r>
            <a:r>
              <a:rPr lang="en-US" sz="2200" b="1" strike="noStrike" spc="-1" dirty="0">
                <a:latin typeface="Calibri"/>
                <a:ea typeface="Montserrat"/>
              </a:rPr>
              <a:t>1</a:t>
            </a:r>
            <a:r>
              <a:rPr lang="ru-RU" sz="2200" b="0" strike="noStrike" spc="-1" dirty="0">
                <a:latin typeface="Calibri"/>
                <a:ea typeface="Montserrat"/>
              </a:rPr>
              <a:t>: </a:t>
            </a:r>
            <a:endParaRPr lang="en-US" sz="2200" b="0" strike="noStrike" spc="-1" dirty="0">
              <a:latin typeface="Calibri"/>
              <a:ea typeface="Montserrat"/>
            </a:endParaRPr>
          </a:p>
          <a:p>
            <a:pPr>
              <a:lnSpc>
                <a:spcPct val="115000"/>
              </a:lnSpc>
              <a:spcBef>
                <a:spcPts val="901"/>
              </a:spcBef>
            </a:pPr>
            <a:r>
              <a:rPr lang="en-US" sz="2200" spc="-1" dirty="0">
                <a:latin typeface="Calibri"/>
              </a:rPr>
              <a:t>trajectory </a:t>
            </a:r>
            <a:r>
              <a:rPr lang="ru-RU" sz="2200" spc="-1" dirty="0">
                <a:latin typeface="Calibri"/>
              </a:rPr>
              <a:t>=</a:t>
            </a:r>
            <a:r>
              <a:rPr lang="en-US" sz="2200" spc="-1" dirty="0">
                <a:latin typeface="Calibri"/>
              </a:rPr>
              <a:t> </a:t>
            </a:r>
            <a:r>
              <a:rPr lang="ru-RU" sz="2200" spc="-1" dirty="0">
                <a:latin typeface="Calibri"/>
              </a:rPr>
              <a:t>{3,3,1,3,3,1,3,3,1,3} </a:t>
            </a:r>
            <a:br>
              <a:rPr lang="en-US" sz="2200" spc="-1" dirty="0">
                <a:solidFill>
                  <a:srgbClr val="000000"/>
                </a:solidFill>
                <a:latin typeface="Calibri"/>
              </a:rPr>
            </a:br>
            <a:r>
              <a:rPr lang="en-US" sz="2200" spc="-1" dirty="0">
                <a:solidFill>
                  <a:schemeClr val="accent6"/>
                </a:solidFill>
                <a:latin typeface="Calibri"/>
              </a:rPr>
              <a:t>// </a:t>
            </a:r>
            <a:r>
              <a:rPr lang="ru-RU" sz="2200" spc="-1" dirty="0">
                <a:solidFill>
                  <a:schemeClr val="accent6"/>
                </a:solidFill>
                <a:latin typeface="Calibri"/>
              </a:rPr>
              <a:t>количество итераций 10</a:t>
            </a:r>
          </a:p>
          <a:p>
            <a:pPr>
              <a:lnSpc>
                <a:spcPct val="115000"/>
              </a:lnSpc>
              <a:spcBef>
                <a:spcPts val="901"/>
              </a:spcBef>
            </a:pPr>
            <a:r>
              <a:rPr lang="ru-RU" sz="2200" b="1" spc="-1" dirty="0">
                <a:solidFill>
                  <a:srgbClr val="000000"/>
                </a:solidFill>
                <a:latin typeface="Calibri"/>
              </a:rPr>
              <a:t>Поле: </a:t>
            </a:r>
            <a:r>
              <a:rPr lang="ru-RU" sz="2200" spc="-1" dirty="0">
                <a:solidFill>
                  <a:srgbClr val="000000"/>
                </a:solidFill>
                <a:latin typeface="Calibri"/>
              </a:rPr>
              <a:t>3.</a:t>
            </a:r>
            <a:r>
              <a:rPr lang="en-US" sz="2200" spc="-1" dirty="0">
                <a:solidFill>
                  <a:srgbClr val="000000"/>
                </a:solidFill>
                <a:latin typeface="Calibri"/>
              </a:rPr>
              <a:t>2</a:t>
            </a:r>
            <a:r>
              <a:rPr lang="ru-RU" sz="2200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en-US" sz="2200" spc="-1" dirty="0">
                <a:solidFill>
                  <a:srgbClr val="000000"/>
                </a:solidFill>
                <a:latin typeface="Calibri"/>
              </a:rPr>
              <a:t>1</a:t>
            </a:r>
            <a:r>
              <a:rPr lang="ru-RU" sz="2200" spc="-1" dirty="0">
                <a:solidFill>
                  <a:srgbClr val="000000"/>
                </a:solidFill>
                <a:latin typeface="Calibri"/>
              </a:rPr>
              <a:t>-2</a:t>
            </a:r>
            <a:endParaRPr lang="en-US" sz="22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45CB91-AF85-401A-9B9B-3F691A949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12" y="2936861"/>
            <a:ext cx="3456384" cy="34733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D5DD83-82B7-4F42-873F-343E2DF18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60" y="3151722"/>
            <a:ext cx="4090504" cy="3087929"/>
          </a:xfrm>
          <a:prstGeom prst="rect">
            <a:avLst/>
          </a:prstGeom>
        </p:spPr>
      </p:pic>
      <p:sp>
        <p:nvSpPr>
          <p:cNvPr id="11" name="CustomShape 3">
            <a:extLst>
              <a:ext uri="{FF2B5EF4-FFF2-40B4-BE49-F238E27FC236}">
                <a16:creationId xmlns:a16="http://schemas.microsoft.com/office/drawing/2014/main" id="{CCF8F22A-0EF0-42D6-839F-4D67C0EFEDE8}"/>
              </a:ext>
            </a:extLst>
          </p:cNvPr>
          <p:cNvSpPr/>
          <p:nvPr/>
        </p:nvSpPr>
        <p:spPr>
          <a:xfrm>
            <a:off x="5822016" y="1628800"/>
            <a:ext cx="6369984" cy="135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15000"/>
              </a:lnSpc>
              <a:spcBef>
                <a:spcPts val="901"/>
              </a:spcBef>
            </a:pPr>
            <a:r>
              <a:rPr lang="en-US" sz="2200" spc="-1" dirty="0">
                <a:solidFill>
                  <a:srgbClr val="000000"/>
                </a:solidFill>
                <a:latin typeface="Calibri"/>
              </a:rPr>
              <a:t>trajectory </a:t>
            </a:r>
            <a:r>
              <a:rPr lang="ru-RU" sz="2200" spc="-1" dirty="0">
                <a:solidFill>
                  <a:srgbClr val="000000"/>
                </a:solidFill>
                <a:latin typeface="Calibri"/>
              </a:rPr>
              <a:t>=</a:t>
            </a:r>
            <a:r>
              <a:rPr lang="en-US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spc="-1" dirty="0">
                <a:solidFill>
                  <a:srgbClr val="000000"/>
                </a:solidFill>
                <a:latin typeface="Calibri"/>
              </a:rPr>
              <a:t>{3,2,3,1,3,3,1,3,1,3,2,3,1,3,2,3,2,3,3,2,3} </a:t>
            </a:r>
            <a:br>
              <a:rPr lang="en-US" sz="2200" spc="-1" dirty="0">
                <a:solidFill>
                  <a:srgbClr val="000000"/>
                </a:solidFill>
                <a:latin typeface="Calibri"/>
              </a:rPr>
            </a:br>
            <a:r>
              <a:rPr lang="en-US" sz="2200" spc="-1" dirty="0">
                <a:solidFill>
                  <a:schemeClr val="accent6"/>
                </a:solidFill>
                <a:latin typeface="Calibri"/>
              </a:rPr>
              <a:t>// </a:t>
            </a:r>
            <a:r>
              <a:rPr lang="ru-RU" sz="2200" spc="-1" dirty="0">
                <a:solidFill>
                  <a:schemeClr val="accent6"/>
                </a:solidFill>
                <a:latin typeface="Calibri"/>
              </a:rPr>
              <a:t>количество итераций 21</a:t>
            </a:r>
            <a:endParaRPr lang="en-US" sz="2200" spc="-1" dirty="0">
              <a:solidFill>
                <a:schemeClr val="accent6"/>
              </a:solidFill>
              <a:latin typeface="Calibri"/>
            </a:endParaRPr>
          </a:p>
          <a:p>
            <a:pPr>
              <a:lnSpc>
                <a:spcPct val="115000"/>
              </a:lnSpc>
              <a:spcBef>
                <a:spcPts val="901"/>
              </a:spcBef>
            </a:pPr>
            <a:r>
              <a:rPr lang="ru-RU" sz="2200" b="1" spc="-1" dirty="0">
                <a:solidFill>
                  <a:srgbClr val="000000"/>
                </a:solidFill>
                <a:latin typeface="Calibri"/>
              </a:rPr>
              <a:t>Поле: </a:t>
            </a:r>
            <a:r>
              <a:rPr lang="ru-RU" sz="2200" spc="-1" dirty="0">
                <a:solidFill>
                  <a:srgbClr val="000000"/>
                </a:solidFill>
                <a:latin typeface="Calibri"/>
              </a:rPr>
              <a:t>3.</a:t>
            </a:r>
            <a:r>
              <a:rPr lang="en-US" sz="2200" spc="-1" dirty="0">
                <a:solidFill>
                  <a:srgbClr val="000000"/>
                </a:solidFill>
                <a:latin typeface="Calibri"/>
              </a:rPr>
              <a:t>2</a:t>
            </a:r>
            <a:r>
              <a:rPr lang="ru-RU" sz="2200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en-US" sz="2200" spc="-1" dirty="0">
                <a:solidFill>
                  <a:srgbClr val="000000"/>
                </a:solidFill>
                <a:latin typeface="Calibri"/>
              </a:rPr>
              <a:t>1</a:t>
            </a:r>
            <a:r>
              <a:rPr lang="ru-RU" sz="2200" spc="-1" dirty="0">
                <a:solidFill>
                  <a:srgbClr val="000000"/>
                </a:solidFill>
                <a:latin typeface="Calibri"/>
              </a:rPr>
              <a:t>-</a:t>
            </a:r>
            <a:r>
              <a:rPr lang="en-US" sz="2200" spc="-1" dirty="0">
                <a:solidFill>
                  <a:srgbClr val="000000"/>
                </a:solidFill>
                <a:latin typeface="Calibri"/>
              </a:rPr>
              <a:t>3</a:t>
            </a:r>
            <a:endParaRPr lang="ru-RU" sz="2200" spc="-1" dirty="0">
              <a:solidFill>
                <a:schemeClr val="accent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241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14436</TotalTime>
  <Words>653</Words>
  <Application>Microsoft Office PowerPoint</Application>
  <PresentationFormat>Широкоэкранный</PresentationFormat>
  <Paragraphs>109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Тема Office</vt:lpstr>
      <vt:lpstr>Массивы. Движение по траектории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Компьютерное зрение</dc:title>
  <dc:creator>Анастасия Мерецкая</dc:creator>
  <cp:lastModifiedBy>Илья</cp:lastModifiedBy>
  <cp:revision>89</cp:revision>
  <dcterms:created xsi:type="dcterms:W3CDTF">2019-09-12T18:22:40Z</dcterms:created>
  <dcterms:modified xsi:type="dcterms:W3CDTF">2020-04-06T10:18:38Z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