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7" r:id="rId1"/>
  </p:sldMasterIdLst>
  <p:sldIdLst>
    <p:sldId id="288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86" r:id="rId11"/>
    <p:sldId id="264" r:id="rId12"/>
    <p:sldId id="265" r:id="rId13"/>
    <p:sldId id="266" r:id="rId14"/>
    <p:sldId id="285" r:id="rId15"/>
    <p:sldId id="289" r:id="rId16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 preserve="1">
  <p:cSld name="Титульник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1;p12"/>
          <p:cNvPicPr/>
          <p:nvPr userDrawn="1"/>
        </p:nvPicPr>
        <p:blipFill>
          <a:blip r:embed="rId3"/>
          <a:stretch/>
        </p:blipFill>
        <p:spPr>
          <a:xfrm>
            <a:off x="4533840" y="3158280"/>
            <a:ext cx="3122640" cy="3122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72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" name="Google Shape;24;p13"/>
          <p:cNvSpPr/>
          <p:nvPr userDrawn="1"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" name="Google Shape;26;p13"/>
          <p:cNvSpPr txBox="1">
            <a:spLocks noGrp="1"/>
          </p:cNvSpPr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90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 preserve="1">
  <p:cSld name="1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1" name="Google Shape;31;p14"/>
          <p:cNvSpPr txBox="1"/>
          <p:nvPr/>
        </p:nvSpPr>
        <p:spPr>
          <a:xfrm>
            <a:off x="4786004" y="1648440"/>
            <a:ext cx="603297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lang="ru-RU" sz="32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4"/>
          <p:cNvSpPr txBox="1"/>
          <p:nvPr/>
        </p:nvSpPr>
        <p:spPr>
          <a:xfrm flipH="1">
            <a:off x="838125" y="322646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rPr>
              <a:t>Информация и контакты</a:t>
            </a:r>
            <a:endParaRPr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14126" y="5054082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7484958" y="5026123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7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</a:t>
            </a:r>
            <a:r>
              <a:rPr lang="ru-RU" sz="1200" b="0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КиберТех</a:t>
            </a: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2020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20543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8" r:id="rId1"/>
    <p:sldLayoutId id="2147483691" r:id="rId2"/>
    <p:sldLayoutId id="2147483690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spc="-1" dirty="0"/>
              <a:t>Массивы</a:t>
            </a:r>
            <a:endParaRPr lang="ru-RU" sz="8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8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01529D9-A395-4C55-B53C-367796D8ED67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</a:t>
            </a: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Задача</a:t>
            </a:r>
            <a:endParaRPr lang="ru-RU" sz="3600" b="0" strike="noStrike" spc="-1" dirty="0">
              <a:latin typeface="Arial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8FED602-9D2F-4251-98C6-85D06AA50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185" y="2831907"/>
            <a:ext cx="3055950" cy="2478061"/>
          </a:xfrm>
          <a:prstGeom prst="rect">
            <a:avLst/>
          </a:prstGeom>
        </p:spPr>
      </p:pic>
      <p:sp>
        <p:nvSpPr>
          <p:cNvPr id="7" name="CustomShape 3"/>
          <p:cNvSpPr/>
          <p:nvPr/>
        </p:nvSpPr>
        <p:spPr>
          <a:xfrm>
            <a:off x="838080" y="1593105"/>
            <a:ext cx="10514160" cy="1872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Чтобы блок </a:t>
            </a:r>
            <a:r>
              <a:rPr lang="ru-RU" sz="2200" b="1" strike="noStrike" spc="-1" dirty="0">
                <a:solidFill>
                  <a:srgbClr val="00B050"/>
                </a:solidFill>
                <a:latin typeface="Calibri"/>
                <a:ea typeface="Montserrat"/>
              </a:rPr>
              <a:t>«Вывести текст»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вывел значение, а не текст, нужно поставить галочку 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«Вычислять»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в свойствах блока 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«Напечатать текст»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.  </a:t>
            </a:r>
            <a:endParaRPr lang="ru-RU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55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1D5C112-DEA4-4311-8387-06C2AA261C48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11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</a:t>
            </a: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792000" y="1052736"/>
            <a:ext cx="10920624" cy="140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Перед блоком </a:t>
            </a:r>
            <a:r>
              <a:rPr lang="ru-RU" sz="2200" b="1" strike="noStrike" spc="-1" dirty="0">
                <a:solidFill>
                  <a:srgbClr val="00B050"/>
                </a:solidFill>
                <a:latin typeface="Calibri"/>
                <a:ea typeface="Montserrat"/>
              </a:rPr>
              <a:t>«Конец»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можно поставить блок </a:t>
            </a:r>
            <a:r>
              <a:rPr lang="ru-RU" sz="2200" b="1" strike="noStrike" spc="-1" dirty="0">
                <a:solidFill>
                  <a:srgbClr val="00B050"/>
                </a:solidFill>
                <a:latin typeface="Calibri"/>
                <a:ea typeface="Montserrat"/>
              </a:rPr>
              <a:t>«Таймер»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или блок </a:t>
            </a:r>
            <a:r>
              <a:rPr lang="ru-RU" sz="2200" b="1" strike="noStrike" spc="-1" dirty="0">
                <a:solidFill>
                  <a:srgbClr val="00B050"/>
                </a:solidFill>
                <a:latin typeface="Calibri"/>
                <a:ea typeface="Montserrat"/>
              </a:rPr>
              <a:t>«Ждать нажатие кнопки»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, чтобы вывод не пропал с экрана. Второй способ удобнее</a:t>
            </a:r>
            <a:r>
              <a:rPr lang="ru-RU" sz="2200" spc="-1" dirty="0">
                <a:solidFill>
                  <a:srgbClr val="000000"/>
                </a:solidFill>
                <a:latin typeface="Calibri"/>
                <a:ea typeface="Montserrat"/>
              </a:rPr>
              <a:t>,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так как не ограничивает время на просмотр результатов.</a:t>
            </a:r>
            <a:endParaRPr lang="ru-RU" sz="2200" b="0" strike="noStrike" spc="-1" dirty="0">
              <a:latin typeface="Arial"/>
            </a:endParaRPr>
          </a:p>
        </p:txBody>
      </p:sp>
      <p:sp>
        <p:nvSpPr>
          <p:cNvPr id="180" name="CustomShape 4"/>
          <p:cNvSpPr/>
          <p:nvPr/>
        </p:nvSpPr>
        <p:spPr>
          <a:xfrm>
            <a:off x="6312024" y="2371709"/>
            <a:ext cx="5081408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Конец программы с ожиданием нажатия кнопки:</a:t>
            </a:r>
            <a:endParaRPr lang="ru-RU" sz="2200" b="0" strike="noStrike" spc="-1" dirty="0">
              <a:latin typeface="Arial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838080" y="2371709"/>
            <a:ext cx="5128824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Конец программы с ожиданием таймера: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35C85ED-7C30-40F3-B442-522A8895F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212976"/>
            <a:ext cx="4753638" cy="25149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E7E5D3-EED9-4513-B526-3117AD6A6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3212976"/>
            <a:ext cx="4744112" cy="24958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D60D164D-07D9-4936-BE96-CCB28C6A8B02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</a:t>
            </a: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Задача</a:t>
            </a:r>
            <a:endParaRPr lang="ru-RU" sz="36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15FAF6-3CDC-4E4E-A5D6-2FA02E36E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077" y="1139257"/>
            <a:ext cx="8207846" cy="515663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02185EF-DFF3-4384-8A8C-CB3A39E42B46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</a:t>
            </a: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663120" y="980728"/>
            <a:ext cx="11159280" cy="71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Можно реализовать вывод не отдельно в подпрограмме, а в теле основного цикла: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FB0A2E-5FC6-4EC8-AF67-AD5F1730E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32" y="1397299"/>
            <a:ext cx="10011280" cy="53228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02185EF-DFF3-4384-8A8C-CB3A39E42B46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14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3EC40F4F-D8E0-4F53-BAFE-5964548B3C1D}"/>
              </a:ext>
            </a:extLst>
          </p:cNvPr>
          <p:cNvSpPr/>
          <p:nvPr/>
        </p:nvSpPr>
        <p:spPr>
          <a:xfrm>
            <a:off x="767408" y="1268760"/>
            <a:ext cx="10154464" cy="20162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15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Пример массива для Задачи </a:t>
            </a:r>
            <a:r>
              <a:rPr lang="en-US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3.1.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ru-RU" sz="22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Есть массив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old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= </a:t>
            </a:r>
            <a:r>
              <a:rPr lang="ru-RU" sz="2200" spc="-1" dirty="0">
                <a:solidFill>
                  <a:srgbClr val="000000"/>
                </a:solidFill>
                <a:latin typeface="Calibri"/>
              </a:rPr>
              <a:t>{1, 1, 3, 1, 3, 2, 3, 3, 2, 3, 3, 3, 2, 3, 2, 3, 1, 3, 1, 3, 2}. Длина 21.</a:t>
            </a:r>
            <a:br>
              <a:rPr lang="ru-RU" sz="2200" spc="-1" dirty="0">
                <a:solidFill>
                  <a:srgbClr val="000000"/>
                </a:solidFill>
                <a:latin typeface="Calibri"/>
              </a:rPr>
            </a:br>
            <a:r>
              <a:rPr lang="ru-RU" sz="2200" spc="-1" dirty="0">
                <a:solidFill>
                  <a:srgbClr val="000000"/>
                </a:solidFill>
                <a:latin typeface="Calibri"/>
              </a:rPr>
              <a:t>Проверьте данный массив в своем решении.</a:t>
            </a:r>
            <a:br>
              <a:rPr lang="ru-RU" sz="2200" spc="-1" dirty="0">
                <a:solidFill>
                  <a:srgbClr val="000000"/>
                </a:solidFill>
                <a:latin typeface="Calibri"/>
              </a:rPr>
            </a:br>
            <a:br>
              <a:rPr lang="ru-RU" sz="2200" spc="-1" dirty="0">
                <a:solidFill>
                  <a:srgbClr val="000000"/>
                </a:solidFill>
                <a:latin typeface="Calibri"/>
              </a:rPr>
            </a:br>
            <a:r>
              <a:rPr lang="ru-RU" sz="2200" b="1" spc="-1" dirty="0">
                <a:solidFill>
                  <a:srgbClr val="000000"/>
                </a:solidFill>
                <a:latin typeface="Calibri"/>
              </a:rPr>
              <a:t>Поле: </a:t>
            </a:r>
            <a:r>
              <a:rPr lang="ru-RU" sz="2200" spc="-1" dirty="0">
                <a:solidFill>
                  <a:srgbClr val="000000"/>
                </a:solidFill>
                <a:latin typeface="Calibri"/>
              </a:rPr>
              <a:t>3.1.1-2</a:t>
            </a:r>
            <a:br>
              <a:rPr dirty="0"/>
            </a:br>
            <a:br>
              <a:rPr dirty="0"/>
            </a:br>
            <a:endParaRPr lang="ru-RU" sz="2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16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5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4537C1E-C348-40EA-84D0-88673FCA3A24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1045080" y="1221840"/>
            <a:ext cx="10514160" cy="12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15000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Массив</a:t>
            </a:r>
            <a:r>
              <a:rPr lang="ru-RU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 — разновидность объекта, которая предназначена для хранения пронумерованных значений и предлагает дополнительные методы для удобного манипулирования такой коллекцией.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142" name="CustomShape 4"/>
          <p:cNvSpPr/>
          <p:nvPr/>
        </p:nvSpPr>
        <p:spPr>
          <a:xfrm>
            <a:off x="838080" y="1204560"/>
            <a:ext cx="10514160" cy="1398960"/>
          </a:xfrm>
          <a:prstGeom prst="roundRect">
            <a:avLst>
              <a:gd name="adj" fmla="val 16667"/>
            </a:avLst>
          </a:prstGeom>
          <a:noFill/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5"/>
          <p:cNvSpPr/>
          <p:nvPr/>
        </p:nvSpPr>
        <p:spPr>
          <a:xfrm>
            <a:off x="838080" y="2696400"/>
            <a:ext cx="10133280" cy="346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15000"/>
              </a:lnSpc>
              <a:spcBef>
                <a:spcPts val="901"/>
              </a:spcBef>
            </a:pPr>
            <a:r>
              <a:rPr lang="ru-RU" sz="2000" spc="-1" dirty="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бычно массивы используются для хранения однотипных пронумерованных данных, например, списка студентов в группе, их оценок, списка товаров, их цен, курса валют за разные дни, и т.п.</a:t>
            </a:r>
            <a:br>
              <a:rPr dirty="0"/>
            </a:br>
            <a:br>
              <a:rPr dirty="0"/>
            </a:b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Массивы задаются в блоке </a:t>
            </a:r>
            <a:r>
              <a:rPr lang="ru-RU" sz="2000" b="1" strike="noStrike" spc="-1" dirty="0">
                <a:solidFill>
                  <a:srgbClr val="00B050"/>
                </a:solidFill>
                <a:latin typeface="Calibri"/>
                <a:ea typeface="Calibri"/>
              </a:rPr>
              <a:t>«Выражение»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следующим образом: </a:t>
            </a:r>
            <a:endParaRPr lang="ru-RU" sz="2000" b="0" strike="noStrike" spc="-1" dirty="0">
              <a:latin typeface="Arial"/>
            </a:endParaRPr>
          </a:p>
          <a:p>
            <a:pPr marL="457200" indent="-322560">
              <a:lnSpc>
                <a:spcPct val="115000"/>
              </a:lnSpc>
              <a:spcBef>
                <a:spcPts val="901"/>
              </a:spcBef>
              <a:buClr>
                <a:srgbClr val="333333"/>
              </a:buClr>
              <a:buFont typeface="Arial"/>
              <a:buChar char="●"/>
            </a:pPr>
            <a:r>
              <a:rPr lang="ru-RU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= {}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— это пустой массив;  «</a:t>
            </a:r>
            <a:r>
              <a:rPr lang="ru-RU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» - имя массива.</a:t>
            </a:r>
            <a:endParaRPr lang="ru-RU" sz="2000" b="0" strike="noStrike" spc="-1" dirty="0">
              <a:latin typeface="Arial"/>
            </a:endParaRPr>
          </a:p>
          <a:p>
            <a:pPr marL="457200" indent="-322560">
              <a:lnSpc>
                <a:spcPct val="115000"/>
              </a:lnSpc>
              <a:buClr>
                <a:srgbClr val="333333"/>
              </a:buClr>
              <a:buFont typeface="Arial"/>
              <a:buChar char="●"/>
            </a:pPr>
            <a:r>
              <a:rPr lang="ru-RU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= {1, 5, 6, 7, 8}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— массив из 5 элементов.</a:t>
            </a:r>
            <a:endParaRPr lang="ru-RU" sz="2000" b="0" strike="noStrike" spc="-1" dirty="0">
              <a:latin typeface="Arial"/>
            </a:endParaRPr>
          </a:p>
          <a:p>
            <a:pPr marL="1080">
              <a:lnSpc>
                <a:spcPct val="115000"/>
              </a:lnSpc>
              <a:spcBef>
                <a:spcPts val="901"/>
              </a:spcBef>
              <a:buClr>
                <a:srgbClr val="000000"/>
              </a:buClr>
              <a:buSzPct val="45000"/>
            </a:pP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Обращение к элементу массива: </a:t>
            </a:r>
            <a:endParaRPr lang="ru-RU" sz="2000" b="0" strike="noStrike" spc="-1" dirty="0">
              <a:latin typeface="Arial"/>
            </a:endParaRPr>
          </a:p>
          <a:p>
            <a:pPr marL="457200" indent="-322560">
              <a:lnSpc>
                <a:spcPct val="115000"/>
              </a:lnSpc>
              <a:spcBef>
                <a:spcPts val="901"/>
              </a:spcBef>
              <a:buClr>
                <a:srgbClr val="333333"/>
              </a:buClr>
              <a:buFont typeface="Arial"/>
              <a:buChar char="●"/>
            </a:pP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[0] ,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[2],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[4] — </a:t>
            </a:r>
            <a:r>
              <a:rPr lang="ru-R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mas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[i], где i — это номер элемента в массиве, начиная с 0.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EFCDF45-643F-4C56-9DE1-81E79EAF7D38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3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837240" y="1270820"/>
            <a:ext cx="10154464" cy="167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15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Задача </a:t>
            </a:r>
            <a:r>
              <a:rPr lang="en-US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3.1.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ru-RU" sz="22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Есть массив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old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= {3, 1, 3, 1, 3, 2, 3, 3, 2, 3, 3, 3, 2, 3, 2, 3, 1, 3, 1, 3, 2, 3, 1, 3}. </a:t>
            </a:r>
            <a:br>
              <a:rPr dirty="0"/>
            </a:b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Необходимо убрать из массива все двойки и получить таким образом новый массив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new</a:t>
            </a:r>
            <a:r>
              <a:rPr lang="en-US" sz="22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Arr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br>
              <a:rPr dirty="0"/>
            </a:br>
            <a:br>
              <a:rPr dirty="0"/>
            </a:br>
            <a:endParaRPr lang="ru-RU" sz="2200" b="0" strike="noStrike" spc="-1" dirty="0">
              <a:latin typeface="Arial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D2DE8877-3AF8-4676-B54E-D956D0123F9F}"/>
              </a:ext>
            </a:extLst>
          </p:cNvPr>
          <p:cNvGrpSpPr/>
          <p:nvPr/>
        </p:nvGrpSpPr>
        <p:grpSpPr>
          <a:xfrm>
            <a:off x="4635920" y="4492043"/>
            <a:ext cx="6355784" cy="963933"/>
            <a:chOff x="767429" y="4971072"/>
            <a:chExt cx="5762160" cy="1536120"/>
          </a:xfrm>
        </p:grpSpPr>
        <p:sp>
          <p:nvSpPr>
            <p:cNvPr id="8" name="CustomShape 5">
              <a:extLst>
                <a:ext uri="{FF2B5EF4-FFF2-40B4-BE49-F238E27FC236}">
                  <a16:creationId xmlns:a16="http://schemas.microsoft.com/office/drawing/2014/main" id="{09C51A87-8D63-47B7-8C94-F5E7A1E70A56}"/>
                </a:ext>
              </a:extLst>
            </p:cNvPr>
            <p:cNvSpPr/>
            <p:nvPr/>
          </p:nvSpPr>
          <p:spPr>
            <a:xfrm>
              <a:off x="767429" y="4971072"/>
              <a:ext cx="5762160" cy="1536120"/>
            </a:xfrm>
            <a:prstGeom prst="roundRect">
              <a:avLst>
                <a:gd name="adj" fmla="val 16667"/>
              </a:avLst>
            </a:prstGeom>
            <a:ln>
              <a:round/>
            </a:ln>
          </p:spPr>
          <p:style>
            <a:lnRef idx="2">
              <a:schemeClr val="accent6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9" name="CustomShape 6">
              <a:extLst>
                <a:ext uri="{FF2B5EF4-FFF2-40B4-BE49-F238E27FC236}">
                  <a16:creationId xmlns:a16="http://schemas.microsoft.com/office/drawing/2014/main" id="{3A4A123A-5F6B-4A96-AEB0-DC5CFC1D2CB4}"/>
                </a:ext>
              </a:extLst>
            </p:cNvPr>
            <p:cNvSpPr/>
            <p:nvPr/>
          </p:nvSpPr>
          <p:spPr>
            <a:xfrm>
              <a:off x="839969" y="5052363"/>
              <a:ext cx="5617080" cy="137354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6560" tIns="106560" rIns="106560" bIns="106560" anchor="ctr">
              <a:noAutofit/>
            </a:bodyPr>
            <a:lstStyle/>
            <a:p>
              <a:pPr>
                <a:lnSpc>
                  <a:spcPct val="90000"/>
                </a:lnSpc>
                <a:spcAft>
                  <a:spcPts val="839"/>
                </a:spcAft>
              </a:pPr>
              <a:r>
                <a:rPr lang="ru-RU" spc="-1" dirty="0">
                  <a:solidFill>
                    <a:srgbClr val="333333"/>
                  </a:solidFill>
                  <a:latin typeface="Calibri"/>
                </a:rPr>
                <a:t>Слово </a:t>
              </a:r>
              <a:r>
                <a:rPr lang="en-US" b="1" spc="-1" dirty="0">
                  <a:solidFill>
                    <a:srgbClr val="333333"/>
                  </a:solidFill>
                  <a:latin typeface="Calibri"/>
                </a:rPr>
                <a:t>new</a:t>
              </a:r>
              <a:r>
                <a:rPr lang="en-US" spc="-1" dirty="0">
                  <a:solidFill>
                    <a:srgbClr val="333333"/>
                  </a:solidFill>
                  <a:latin typeface="Calibri"/>
                </a:rPr>
                <a:t> </a:t>
              </a:r>
              <a:r>
                <a:rPr lang="ru-RU" spc="-1" dirty="0">
                  <a:solidFill>
                    <a:srgbClr val="333333"/>
                  </a:solidFill>
                  <a:latin typeface="Calibri"/>
                </a:rPr>
                <a:t>зарезервировано во многих текстовых языках, поэтому не рекомендуется его использовать в качестве имени переменной</a:t>
              </a:r>
              <a:endParaRPr lang="ru-RU" sz="2400" b="0" strike="noStrike" spc="-1" dirty="0">
                <a:latin typeface="Arial"/>
              </a:endParaRPr>
            </a:p>
          </p:txBody>
        </p:sp>
      </p:grpSp>
      <p:sp>
        <p:nvSpPr>
          <p:cNvPr id="10" name="CustomShape 3">
            <a:extLst>
              <a:ext uri="{FF2B5EF4-FFF2-40B4-BE49-F238E27FC236}">
                <a16:creationId xmlns:a16="http://schemas.microsoft.com/office/drawing/2014/main" id="{90CFB812-3459-42CF-A4CC-C8671FF65AD5}"/>
              </a:ext>
            </a:extLst>
          </p:cNvPr>
          <p:cNvSpPr/>
          <p:nvPr/>
        </p:nvSpPr>
        <p:spPr>
          <a:xfrm>
            <a:off x="838080" y="2898180"/>
            <a:ext cx="10009608" cy="18269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Выведите на экран новый массив построчно. Каждый элемент на новой строке. </a:t>
            </a:r>
            <a:r>
              <a:rPr lang="ru-RU" sz="2200" spc="-1" dirty="0">
                <a:solidFill>
                  <a:srgbClr val="000000"/>
                </a:solidFill>
                <a:latin typeface="Calibri"/>
                <a:ea typeface="Montserrat"/>
              </a:rPr>
              <a:t>Если элементы не влезают в один столбец, тогда выводить в несколько столбцов. Высота экрана 220 пикселей. </a:t>
            </a:r>
          </a:p>
          <a:p>
            <a:pPr>
              <a:lnSpc>
                <a:spcPct val="100000"/>
              </a:lnSpc>
            </a:pPr>
            <a:endParaRPr lang="ru-RU" sz="2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2200" b="1" spc="-1" dirty="0">
                <a:solidFill>
                  <a:srgbClr val="000000"/>
                </a:solidFill>
                <a:latin typeface="Calibri"/>
              </a:rPr>
              <a:t>Поле: </a:t>
            </a:r>
            <a:r>
              <a:rPr lang="ru-RU" sz="2200" spc="-1" dirty="0">
                <a:solidFill>
                  <a:srgbClr val="000000"/>
                </a:solidFill>
                <a:latin typeface="Calibri"/>
              </a:rPr>
              <a:t>3.2.1-1</a:t>
            </a:r>
            <a:endParaRPr lang="ru-RU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1EFCDF45-643F-4C56-9DE1-81E79EAF7D38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838080" y="1103503"/>
            <a:ext cx="5410154" cy="33548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15000"/>
              </a:lnSpc>
              <a:spcBef>
                <a:spcPts val="901"/>
              </a:spcBef>
              <a:spcAft>
                <a:spcPts val="901"/>
              </a:spcAft>
            </a:pP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Реализация в TRIK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Studio</a:t>
            </a:r>
            <a:endParaRPr lang="en-US" sz="2400" b="1" strike="noStrike" spc="-1" dirty="0">
              <a:solidFill>
                <a:srgbClr val="000000"/>
              </a:solidFill>
              <a:latin typeface="Calibri"/>
              <a:ea typeface="Montserrat"/>
            </a:endParaRPr>
          </a:p>
          <a:p>
            <a:pPr>
              <a:lnSpc>
                <a:spcPct val="115000"/>
              </a:lnSpc>
              <a:spcBef>
                <a:spcPts val="901"/>
              </a:spcBef>
              <a:spcAft>
                <a:spcPts val="901"/>
              </a:spcAf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Объявите переменные:</a:t>
            </a:r>
            <a:br>
              <a:rPr sz="2000" dirty="0"/>
            </a:b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old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— заданный массив</a:t>
            </a:r>
            <a:b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</a:b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i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— номер элемента в массиве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old</a:t>
            </a:r>
            <a:br>
              <a:rPr lang="ru-RU" sz="24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</a:b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new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Arr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— новый массив</a:t>
            </a:r>
            <a:b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</a:b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a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— номер элемента в массиве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new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Arr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97F21C-3627-4BF2-B548-EE48545ED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39" y="4077072"/>
            <a:ext cx="6922321" cy="21421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679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68B8C0D-C7B5-405B-897A-CB891146EB1C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838080" y="1311840"/>
            <a:ext cx="10514160" cy="90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Напишите цикл с итерациями, который будет проверять каждый элемент массива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old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на совпадение с цифрой 2.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831656" y="2254832"/>
            <a:ext cx="4247280" cy="32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Количество итераций равно кол-ву элементов массива, в данном случае это 24.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Неименованная исходящая связь — выход из цикла, идёт на «конец программы».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Связь с именем «тело цикла» - идёт на тело цикла.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956DA0F-C167-4C3A-8029-8E9B0ECC0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168" y="2235527"/>
            <a:ext cx="5435352" cy="33459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394F6335-21D6-418D-B673-E297CCF03139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6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839416" y="376920"/>
            <a:ext cx="8785184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659396" y="1129908"/>
            <a:ext cx="10873208" cy="126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14480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В ветке «ложь»:</a:t>
            </a:r>
          </a:p>
          <a:p>
            <a:pPr marL="457380" indent="-3429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z="2400" spc="-1" dirty="0">
                <a:solidFill>
                  <a:srgbClr val="000000"/>
                </a:solidFill>
                <a:latin typeface="Calibri"/>
                <a:ea typeface="Montserrat"/>
              </a:rPr>
              <a:t>записываем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«не двойку» в массив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new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Arr</a:t>
            </a:r>
            <a:endParaRPr lang="ru-RU" sz="2400" b="1" strike="noStrike" spc="-1" dirty="0">
              <a:solidFill>
                <a:srgbClr val="000000"/>
              </a:solidFill>
              <a:latin typeface="Calibri"/>
              <a:ea typeface="Montserrat"/>
            </a:endParaRPr>
          </a:p>
          <a:p>
            <a:pPr marL="457380" indent="-3429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увеличиваем индекс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a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массива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new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Arr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.</a:t>
            </a:r>
            <a:endParaRPr lang="ru-RU" sz="2400" b="0" strike="noStrike" spc="-1" dirty="0">
              <a:latin typeface="Arial"/>
            </a:endParaRPr>
          </a:p>
          <a:p>
            <a:pPr marL="114480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Ветка «истина» пустая — мы не создаем нового элемента массива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new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Arr</a:t>
            </a:r>
            <a:r>
              <a:rPr lang="ru-RU" sz="24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.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br>
              <a:rPr dirty="0"/>
            </a:br>
            <a:endParaRPr lang="ru-RU" sz="2400" b="0" strike="noStrike" spc="-1" dirty="0">
              <a:latin typeface="Arial"/>
            </a:endParaRPr>
          </a:p>
          <a:p>
            <a:pPr marL="114480">
              <a:lnSpc>
                <a:spcPct val="115000"/>
              </a:lnSpc>
              <a:spcBef>
                <a:spcPts val="901"/>
              </a:spcBef>
              <a:spcAft>
                <a:spcPts val="901"/>
              </a:spcAft>
            </a:pPr>
            <a:endParaRPr lang="ru-RU" sz="2400" b="0" strike="noStrike" spc="-1" dirty="0">
              <a:latin typeface="Arial"/>
            </a:endParaRPr>
          </a:p>
        </p:txBody>
      </p:sp>
      <p:sp>
        <p:nvSpPr>
          <p:cNvPr id="160" name="CustomShape 5"/>
          <p:cNvSpPr/>
          <p:nvPr/>
        </p:nvSpPr>
        <p:spPr>
          <a:xfrm>
            <a:off x="7536160" y="3861048"/>
            <a:ext cx="3672408" cy="20522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14480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После каждой итерации нужно увеличи</a:t>
            </a:r>
            <a:r>
              <a:rPr lang="ru-RU" sz="2400" spc="-1" dirty="0">
                <a:solidFill>
                  <a:srgbClr val="000000"/>
                </a:solidFill>
                <a:latin typeface="Calibri"/>
                <a:ea typeface="Montserrat"/>
              </a:rPr>
              <a:t>ва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ть индекс </a:t>
            </a:r>
            <a:r>
              <a:rPr lang="en-US" sz="2400" b="1" spc="-1" dirty="0" err="1">
                <a:solidFill>
                  <a:srgbClr val="000000"/>
                </a:solidFill>
                <a:latin typeface="Calibri"/>
                <a:ea typeface="Montserrat"/>
              </a:rPr>
              <a:t>i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массива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old</a:t>
            </a: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. 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FFB7CC-7278-421A-B6F5-F50D15D3B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68" y="2935628"/>
            <a:ext cx="6353160" cy="32573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8517E27-1C7E-4664-99CA-6B848A6477C5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838080" y="1119600"/>
            <a:ext cx="880164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Общий вид алгоритма без вывода итогового массива на экран:</a:t>
            </a:r>
            <a:endParaRPr lang="ru-RU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latin typeface="Arial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03E23F-A4C9-4930-BF1A-2A0505AA3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20" y="1513240"/>
            <a:ext cx="8659359" cy="48295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AF81CFE-EC0F-43F3-96F2-CF0A76F30BA9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838080" y="1344384"/>
            <a:ext cx="2737640" cy="4320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Реализация вывода</a:t>
            </a:r>
            <a:endParaRPr lang="ru-RU" sz="2200" b="0" strike="noStrike" spc="-1" dirty="0"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>
            <a:off x="3256824" y="1776432"/>
            <a:ext cx="5699160" cy="360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15000"/>
              </a:lnSpc>
            </a:pPr>
            <a:r>
              <a:rPr lang="ru-RU" sz="2200" b="0" strike="noStrike" spc="-1" dirty="0">
                <a:latin typeface="Calibri"/>
                <a:ea typeface="Montserrat"/>
              </a:rPr>
              <a:t>Для вывода массива на экран создадим подпрограмму «На экран» с двумя параметрами:</a:t>
            </a:r>
            <a:endParaRPr lang="ru-RU" sz="22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200" b="1" strike="noStrike" spc="-1" dirty="0">
                <a:latin typeface="Calibri"/>
                <a:ea typeface="Montserrat"/>
              </a:rPr>
              <a:t>n</a:t>
            </a:r>
            <a:r>
              <a:rPr lang="ru-RU" sz="2200" b="0" strike="noStrike" spc="-1" dirty="0">
                <a:latin typeface="Calibri"/>
                <a:ea typeface="Montserrat"/>
              </a:rPr>
              <a:t> — количество выводимых элементов </a:t>
            </a:r>
            <a:endParaRPr lang="ru-RU" sz="22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200" b="1" strike="noStrike" spc="-1" dirty="0" err="1">
                <a:latin typeface="Calibri"/>
                <a:ea typeface="Montserrat"/>
              </a:rPr>
              <a:t>y_max</a:t>
            </a:r>
            <a:r>
              <a:rPr lang="ru-RU" sz="2200" b="1" strike="noStrike" spc="-1" dirty="0">
                <a:latin typeface="Calibri"/>
                <a:ea typeface="Montserrat"/>
              </a:rPr>
              <a:t> </a:t>
            </a:r>
            <a:r>
              <a:rPr lang="ru-RU" sz="2200" b="0" strike="noStrike" spc="-1" dirty="0">
                <a:latin typeface="Calibri"/>
                <a:ea typeface="Montserrat"/>
              </a:rPr>
              <a:t>— высота экрана в пикселах</a:t>
            </a:r>
          </a:p>
          <a:p>
            <a:pPr>
              <a:lnSpc>
                <a:spcPct val="115000"/>
              </a:lnSpc>
            </a:pPr>
            <a:endParaRPr lang="ru-RU" sz="22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200" b="0" strike="noStrike" spc="-1" dirty="0">
                <a:latin typeface="Calibri"/>
                <a:ea typeface="Montserrat"/>
              </a:rPr>
              <a:t>Переменные подпрограммы:</a:t>
            </a:r>
            <a:br>
              <a:rPr dirty="0"/>
            </a:br>
            <a:r>
              <a:rPr lang="ru-RU" sz="2200" b="1" strike="noStrike" spc="-1" dirty="0">
                <a:latin typeface="Calibri"/>
                <a:ea typeface="Montserrat"/>
              </a:rPr>
              <a:t>i</a:t>
            </a:r>
            <a:r>
              <a:rPr lang="ru-RU" sz="2200" b="0" strike="noStrike" spc="-1" dirty="0">
                <a:latin typeface="Calibri"/>
                <a:ea typeface="Montserrat"/>
              </a:rPr>
              <a:t> — номер элемента в массиве;</a:t>
            </a:r>
            <a:endParaRPr lang="ru-RU" sz="2200" b="0" strike="noStrike" spc="-1" dirty="0"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ru-RU" sz="2200" b="1" strike="noStrike" spc="-1" dirty="0">
                <a:latin typeface="Calibri"/>
                <a:ea typeface="Montserrat"/>
              </a:rPr>
              <a:t>x, y </a:t>
            </a:r>
            <a:r>
              <a:rPr lang="ru-RU" sz="2200" b="0" strike="noStrike" spc="-1" dirty="0">
                <a:latin typeface="Calibri"/>
                <a:ea typeface="Montserrat"/>
              </a:rPr>
              <a:t>— координаты вывода элементов на экран.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169" name="Рисунок 168"/>
          <p:cNvPicPr/>
          <p:nvPr/>
        </p:nvPicPr>
        <p:blipFill>
          <a:blip r:embed="rId2"/>
          <a:stretch/>
        </p:blipFill>
        <p:spPr>
          <a:xfrm>
            <a:off x="8956704" y="2174232"/>
            <a:ext cx="2218320" cy="2913480"/>
          </a:xfrm>
          <a:prstGeom prst="rect">
            <a:avLst/>
          </a:prstGeom>
          <a:ln>
            <a:noFill/>
          </a:ln>
        </p:spPr>
      </p:pic>
      <p:pic>
        <p:nvPicPr>
          <p:cNvPr id="170" name="Рисунок 169"/>
          <p:cNvPicPr/>
          <p:nvPr/>
        </p:nvPicPr>
        <p:blipFill>
          <a:blip r:embed="rId3"/>
          <a:stretch/>
        </p:blipFill>
        <p:spPr>
          <a:xfrm>
            <a:off x="911424" y="1916832"/>
            <a:ext cx="1989720" cy="317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201529D9-A395-4C55-B53C-367796D8ED67}" type="slidenum">
              <a:rPr lang="ru-RU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838080" y="376920"/>
            <a:ext cx="880164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600" b="1" strike="noStrike" spc="-1" dirty="0">
                <a:solidFill>
                  <a:srgbClr val="99CC00"/>
                </a:solidFill>
                <a:latin typeface="Verdana"/>
                <a:ea typeface="Verdana"/>
              </a:rPr>
              <a:t>Массивы. </a:t>
            </a:r>
            <a:r>
              <a:rPr lang="ru-RU" sz="3600" b="1" spc="-1" dirty="0">
                <a:solidFill>
                  <a:srgbClr val="99CC00"/>
                </a:solidFill>
                <a:latin typeface="Verdana"/>
                <a:ea typeface="Verdana"/>
              </a:rPr>
              <a:t>Задача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838080" y="1340768"/>
            <a:ext cx="10514160" cy="20507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440">
              <a:lnSpc>
                <a:spcPct val="100000"/>
              </a:lnSpc>
              <a:buClr>
                <a:srgbClr val="000000"/>
              </a:buClr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Выводим значения в цикле:</a:t>
            </a:r>
            <a:endParaRPr lang="ru-RU" sz="2200" b="0" strike="noStrike" spc="-1" dirty="0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Если столбец не закончился (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y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r>
              <a:rPr lang="en-US" sz="2200" spc="-1" dirty="0">
                <a:solidFill>
                  <a:srgbClr val="000000"/>
                </a:solidFill>
                <a:latin typeface="Calibri"/>
                <a:ea typeface="Montserrat"/>
              </a:rPr>
              <a:t>&lt;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y_max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) — выводим значение в координатах (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x, y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) и увеличиваем координату 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y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;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endParaRPr lang="ru-RU" sz="2200" b="0" strike="noStrike" spc="-1" dirty="0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Если закончился экран (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y</a:t>
            </a:r>
            <a:r>
              <a:rPr lang="en-US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r>
              <a:rPr lang="ru-RU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&gt;</a:t>
            </a:r>
            <a:r>
              <a:rPr lang="en-US" sz="2200" b="1" strike="noStrike" spc="-1" dirty="0">
                <a:solidFill>
                  <a:srgbClr val="000000"/>
                </a:solidFill>
                <a:latin typeface="Calibri"/>
                <a:ea typeface="Montserrat"/>
              </a:rPr>
              <a:t> </a:t>
            </a:r>
            <a:r>
              <a:rPr lang="ru-RU" sz="2200" b="1" strike="noStrike" spc="-1" dirty="0" err="1">
                <a:solidFill>
                  <a:srgbClr val="000000"/>
                </a:solidFill>
                <a:latin typeface="Calibri"/>
                <a:ea typeface="Montserrat"/>
              </a:rPr>
              <a:t>y_max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  <a:ea typeface="Montserrat"/>
              </a:rPr>
              <a:t>) — переводим на новый столбец, а затем выводим на экран</a:t>
            </a:r>
            <a:r>
              <a:rPr lang="ru-RU" sz="2200" spc="-1" dirty="0">
                <a:solidFill>
                  <a:srgbClr val="000000"/>
                </a:solidFill>
                <a:latin typeface="Calibri"/>
                <a:ea typeface="Montserrat"/>
              </a:rPr>
              <a:t>.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EB4CA6-4771-4900-836A-9E6EED056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3358212"/>
            <a:ext cx="9069066" cy="27435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14623</TotalTime>
  <Words>736</Words>
  <Application>Microsoft Office PowerPoint</Application>
  <PresentationFormat>Широкоэкранный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Тема Office</vt:lpstr>
      <vt:lpstr>Массивы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зрение</dc:title>
  <dc:creator>Анастасия Мерецкая</dc:creator>
  <cp:lastModifiedBy>Анастасия Мерецкая</cp:lastModifiedBy>
  <cp:revision>99</cp:revision>
  <dcterms:created xsi:type="dcterms:W3CDTF">2019-09-12T18:22:40Z</dcterms:created>
  <dcterms:modified xsi:type="dcterms:W3CDTF">2020-10-29T12:03:48Z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