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82" r:id="rId26"/>
    <p:sldId id="276" r:id="rId27"/>
    <p:sldId id="277" r:id="rId28"/>
  </p:sldIdLst>
  <p:sldSz cx="12193588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2389" y="1336437"/>
            <a:ext cx="6414897" cy="360838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968" y="5145282"/>
            <a:ext cx="6047740" cy="4209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4162680" y="6314760"/>
            <a:ext cx="39135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»</a:t>
            </a:r>
            <a:endParaRPr lang="ru-RU" sz="1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</a:t>
            </a:r>
            <a:r>
              <a:rPr lang="ru-RU" sz="1200" b="0" strike="noStrike" spc="-1" dirty="0" smtClean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202</a:t>
            </a:r>
            <a:r>
              <a:rPr lang="en-US" sz="1200" b="0" strike="noStrike" spc="-1" dirty="0" smtClean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3</a:t>
            </a:r>
            <a:endParaRPr lang="ru-RU" sz="1200" b="0" strike="noStrike" spc="-1" dirty="0">
              <a:latin typeface="Arial" panose="020B0604020202020204"/>
            </a:endParaRPr>
          </a:p>
        </p:txBody>
      </p:sp>
      <p:pic>
        <p:nvPicPr>
          <p:cNvPr id="4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71720" y="1646640"/>
            <a:ext cx="8265240" cy="1726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Google Shape;20;p12"/>
          <p:cNvPicPr/>
          <p:nvPr/>
        </p:nvPicPr>
        <p:blipFill>
          <a:blip r:embed="rId17"/>
          <a:srcRect l="3021" t="11552" r="3074" b="11236"/>
          <a:stretch>
            <a:fillRect/>
          </a:stretch>
        </p:blipFill>
        <p:spPr>
          <a:xfrm>
            <a:off x="838080" y="480960"/>
            <a:ext cx="2926440" cy="560160"/>
          </a:xfrm>
          <a:prstGeom prst="rect">
            <a:avLst/>
          </a:prstGeom>
          <a:ln>
            <a:noFill/>
          </a:ln>
        </p:spPr>
      </p:pic>
      <p:pic>
        <p:nvPicPr>
          <p:cNvPr id="7" name="Google Shape;21;p12"/>
          <p:cNvPicPr/>
          <p:nvPr/>
        </p:nvPicPr>
        <p:blipFill>
          <a:blip r:embed="rId18"/>
          <a:stretch>
            <a:fillRect/>
          </a:stretch>
        </p:blipFill>
        <p:spPr>
          <a:xfrm>
            <a:off x="4534200" y="3158280"/>
            <a:ext cx="3123000" cy="3122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162680" y="6314760"/>
            <a:ext cx="39135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»</a:t>
            </a:r>
            <a:endParaRPr lang="ru-RU" sz="1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</a:t>
            </a:r>
            <a:r>
              <a:rPr lang="ru-RU" sz="1200" b="0" strike="noStrike" spc="-1" dirty="0" smtClean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202</a:t>
            </a:r>
            <a:r>
              <a:rPr lang="en-US" sz="1200" b="0" strike="noStrike" spc="-1" dirty="0" smtClean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3</a:t>
            </a:r>
            <a:endParaRPr lang="ru-RU" sz="1200" b="0" strike="noStrike" spc="-1" dirty="0">
              <a:latin typeface="Arial" panose="020B0604020202020204"/>
            </a:endParaRPr>
          </a:p>
        </p:txBody>
      </p:sp>
      <p:pic>
        <p:nvPicPr>
          <p:cNvPr id="48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91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4786200" y="1648440"/>
            <a:ext cx="60318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Поддержка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7"/>
              </a:rPr>
              <a:t>support@trikset.com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Справочный центр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8"/>
              </a:rPr>
              <a:t>help.trikset.com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CustomShape 5"/>
          <p:cNvSpPr/>
          <p:nvPr/>
        </p:nvSpPr>
        <p:spPr>
          <a:xfrm flipH="1">
            <a:off x="836640" y="322560"/>
            <a:ext cx="880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Информация и контакты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95" name="Google Shape;33;p14"/>
          <p:cNvPicPr/>
          <p:nvPr/>
        </p:nvPicPr>
        <p:blipFill>
          <a:blip r:embed="rId19"/>
          <a:stretch>
            <a:fillRect/>
          </a:stretch>
        </p:blipFill>
        <p:spPr>
          <a:xfrm>
            <a:off x="375480" y="2214720"/>
            <a:ext cx="3591720" cy="3591360"/>
          </a:xfrm>
          <a:prstGeom prst="rect">
            <a:avLst/>
          </a:prstGeom>
          <a:ln>
            <a:noFill/>
          </a:ln>
        </p:spPr>
      </p:pic>
      <p:pic>
        <p:nvPicPr>
          <p:cNvPr id="96" name="Google Shape;34;p14"/>
          <p:cNvPicPr/>
          <p:nvPr/>
        </p:nvPicPr>
        <p:blipFill>
          <a:blip r:embed="rId20"/>
          <a:stretch>
            <a:fillRect/>
          </a:stretch>
        </p:blipFill>
        <p:spPr>
          <a:xfrm>
            <a:off x="4814640" y="5054040"/>
            <a:ext cx="2580120" cy="39852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7485480" y="5025960"/>
            <a:ext cx="1004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trikset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965520" y="1581120"/>
            <a:ext cx="2562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21"/>
              </a:rPr>
              <a:t>trikset.com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10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963440" y="1539720"/>
            <a:ext cx="8265240" cy="1400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 2.2. Подпрограммы</a:t>
            </a:r>
            <a:endParaRPr lang="ru-RU" sz="4800" b="0" strike="noStrike" spc="-1" dirty="0">
              <a:latin typeface="Arial" panose="020B0604020202020204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106DD2-D65B-4033-974E-84BB5589BFB1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7CB9816-175A-46AD-9026-1390E47FFDC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10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38080" y="1421640"/>
            <a:ext cx="107769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4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Составьте алгоритм для движения вперед из поля в поле (поле лабиринта в 2D-модели 3 на 3 клетки). 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1414440" y="4217760"/>
            <a:ext cx="107769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У подпрограммы есть своя собственная 2D-модель. Чтобы её открыть, нужно находится на вкладке подпрограммы.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85" name="Picture 2" descr="C:\TRIK\presentations_of_lessons\screen\02\subproj_a14 0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64840" y="5091480"/>
            <a:ext cx="2324160" cy="11642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26000" y="2382480"/>
            <a:ext cx="8152560" cy="170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51357A3-CD46-45A2-8C1F-39B3E0D0F31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11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308960" y="3243600"/>
            <a:ext cx="542736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Алгоритм: 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Подъехать вперед (чтобы колеса оказались на центре клетки).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Повернуть направо на месте.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Отъехать назад.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90" name="Picture 2" descr="C:\TRIK\presentations_of_lessons\screen\02\subproj_a14 0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74120" y="3303720"/>
            <a:ext cx="2307240" cy="229176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840960" y="1428480"/>
            <a:ext cx="105152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Вернитесь на вкладку основной программы.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Следующий элемент движения — поворот направо. Создайте новую подпрограмму «Направо».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214E2C0-7DBC-4411-8C16-A1D09426FBE0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Подпрограмма «Направо»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2374900"/>
            <a:ext cx="114935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2B053CC-CD0C-447F-B6C3-08C4DED2B540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97" name="Picture 2" descr="J:\TRIK\study\main\screen\02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160" y="2509200"/>
            <a:ext cx="7630560" cy="335124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840960" y="1428480"/>
            <a:ext cx="105152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Аналогично составьте алгоритм подпрограммы «Налево».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 помощью подпрограмм постройте движение в конечную точку.</a:t>
            </a: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14E4C65-FCE9-4AEB-AEEB-D0D2A4714471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8163720" y="1473480"/>
            <a:ext cx="1971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b="0" strike="noStrike" spc="-1">
              <a:latin typeface="Arial" panose="020B0604020202020204"/>
            </a:endParaRPr>
          </a:p>
        </p:txBody>
      </p:sp>
      <p:pic>
        <p:nvPicPr>
          <p:cNvPr id="202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5480" y="2182680"/>
            <a:ext cx="4407840" cy="362592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838080" y="2016405"/>
            <a:ext cx="6338160" cy="30435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2.2.2: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есть лабиринт с единственным выходом.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Необходимо выйти из него, используя Правило Правой Руки.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Робот: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базовая тележка с двумя ИК-датчиками расстояния.</a:t>
            </a:r>
            <a:endParaRPr lang="ru-RU" sz="2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BBC3135-8544-417B-A260-9DCFCF4F3089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38515" y="381755"/>
            <a:ext cx="921564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руки. Лабиринт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8163720" y="1473480"/>
            <a:ext cx="1971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b="0" strike="noStrike" spc="-1">
              <a:latin typeface="Arial" panose="020B0604020202020204"/>
            </a:endParaRPr>
          </a:p>
        </p:txBody>
      </p:sp>
      <p:pic>
        <p:nvPicPr>
          <p:cNvPr id="207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5480" y="2182680"/>
            <a:ext cx="4407840" cy="362592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838080" y="2719080"/>
            <a:ext cx="6226200" cy="11963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Нарисуйте лабиринт в 2D-модели, аналогичный использованному в предыдущей задаче, но с одним выходом.</a:t>
            </a: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68000CC-BAAE-49FA-8057-B3C41A491823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16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91845" y="1080135"/>
            <a:ext cx="10752455" cy="15659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«Подключите» к контроллеру необходимые датчики.</a:t>
            </a:r>
            <a:r>
              <a:rPr sz="2400" dirty="0"/>
              <a:t/>
            </a:r>
            <a:br>
              <a:rPr sz="2400"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Подключение датчиков и моторов находится на консоли контроллера в окне отладки.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И на панели настройки сенсоров в режиме редактирования. 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2235"/>
            <a:ext cx="4993640" cy="3326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2657475"/>
            <a:ext cx="4692015" cy="330263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047365" y="4888230"/>
            <a:ext cx="1331595" cy="9455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9255760" y="2810510"/>
            <a:ext cx="1567815" cy="9455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2051050" y="5962650"/>
            <a:ext cx="25679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i="1">
                <a:solidFill>
                  <a:schemeClr val="tx1"/>
                </a:solidFill>
                <a:latin typeface="Arial Italic" panose="020B0604020202020204" charset="0"/>
                <a:cs typeface="Arial Italic" panose="020B0604020202020204" charset="0"/>
              </a:rPr>
              <a:t>Консоль контроллера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837680" y="5967095"/>
            <a:ext cx="32594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i="1">
                <a:latin typeface="Arial Italic" panose="020B0604020202020204" charset="0"/>
                <a:cs typeface="Arial Italic" panose="020B0604020202020204" charset="0"/>
              </a:rPr>
              <a:t>Панель настройки сенсоров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B3280B0-519E-4579-9DA5-F6C95FD029C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17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7266305" y="1729740"/>
            <a:ext cx="3999230" cy="82740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Датчики можно вращать и перетаскивать.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1004060" y="4781500"/>
            <a:ext cx="5183280" cy="11963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Выступающие за габариты тележки датчики, могут «цепляться» за препятствия.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218" name="Изображение 217"/>
          <p:cNvPicPr/>
          <p:nvPr/>
        </p:nvPicPr>
        <p:blipFill>
          <a:blip r:embed="rId2"/>
          <a:stretch>
            <a:fillRect/>
          </a:stretch>
        </p:blipFill>
        <p:spPr>
          <a:xfrm>
            <a:off x="864000" y="1080000"/>
            <a:ext cx="5114160" cy="3485520"/>
          </a:xfrm>
          <a:prstGeom prst="rect">
            <a:avLst/>
          </a:prstGeom>
          <a:ln>
            <a:noFill/>
          </a:ln>
        </p:spPr>
      </p:pic>
      <p:pic>
        <p:nvPicPr>
          <p:cNvPr id="219" name="Изображение 218"/>
          <p:cNvPicPr/>
          <p:nvPr/>
        </p:nvPicPr>
        <p:blipFill>
          <a:blip r:embed="rId3"/>
          <a:stretch>
            <a:fillRect/>
          </a:stretch>
        </p:blipFill>
        <p:spPr>
          <a:xfrm>
            <a:off x="7128000" y="2825000"/>
            <a:ext cx="4276080" cy="303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48A0258-B2D6-4170-B948-BBA82C29C3F2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18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 ППР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5321160" y="2029320"/>
            <a:ext cx="1582560" cy="91080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C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права</a:t>
            </a:r>
            <a:r>
              <a:rPr lang="en-US" sz="1200" b="0" strike="noStrike" spc="-1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нет стены?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3411000" y="3275640"/>
            <a:ext cx="1150560" cy="5025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Повернуть направо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24" name="CustomShape 5"/>
          <p:cNvSpPr/>
          <p:nvPr/>
        </p:nvSpPr>
        <p:spPr>
          <a:xfrm rot="10800000" flipV="1">
            <a:off x="4061095" y="2513005"/>
            <a:ext cx="1332360" cy="78840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3411000" y="4139640"/>
            <a:ext cx="1150560" cy="5025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Вперед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3987000" y="3779640"/>
            <a:ext cx="360" cy="35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5393160" y="1283400"/>
            <a:ext cx="1438560" cy="417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Начало</a:t>
            </a:r>
            <a:endParaRPr lang="ru-RU" sz="1400" b="0" strike="noStrike" spc="-1">
              <a:latin typeface="Arial" panose="020B0604020202020204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6113160" y="1702440"/>
            <a:ext cx="360" cy="325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9" name="CustomShape 10"/>
          <p:cNvSpPr/>
          <p:nvPr/>
        </p:nvSpPr>
        <p:spPr>
          <a:xfrm>
            <a:off x="7353000" y="3018600"/>
            <a:ext cx="1582560" cy="91080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Впереди нет стены?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30" name="CustomShape 11"/>
          <p:cNvSpPr/>
          <p:nvPr/>
        </p:nvSpPr>
        <p:spPr>
          <a:xfrm>
            <a:off x="6905160" y="2485440"/>
            <a:ext cx="1238400" cy="53172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6363720" y="4140000"/>
            <a:ext cx="1150560" cy="5025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Вперед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32" name="CustomShape 13"/>
          <p:cNvSpPr/>
          <p:nvPr/>
        </p:nvSpPr>
        <p:spPr>
          <a:xfrm>
            <a:off x="8812440" y="4140000"/>
            <a:ext cx="1150560" cy="5025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Повернуть налево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33" name="CustomShape 14"/>
          <p:cNvSpPr/>
          <p:nvPr/>
        </p:nvSpPr>
        <p:spPr>
          <a:xfrm rot="10800000" flipV="1">
            <a:off x="6903750" y="3474520"/>
            <a:ext cx="422280" cy="68328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4" name="CustomShape 15"/>
          <p:cNvSpPr/>
          <p:nvPr/>
        </p:nvSpPr>
        <p:spPr>
          <a:xfrm>
            <a:off x="8937720" y="3474720"/>
            <a:ext cx="449280" cy="6638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5679720" y="5543640"/>
            <a:ext cx="961200" cy="4305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ожидание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36" name="CustomShape 17"/>
          <p:cNvSpPr/>
          <p:nvPr/>
        </p:nvSpPr>
        <p:spPr>
          <a:xfrm rot="16200000" flipH="1">
            <a:off x="4275000" y="4355280"/>
            <a:ext cx="1114560" cy="169092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7" name="CustomShape 18"/>
          <p:cNvSpPr/>
          <p:nvPr/>
        </p:nvSpPr>
        <p:spPr>
          <a:xfrm rot="5400000">
            <a:off x="8588520" y="4274280"/>
            <a:ext cx="430200" cy="116928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8" name="CustomShape 19"/>
          <p:cNvSpPr/>
          <p:nvPr/>
        </p:nvSpPr>
        <p:spPr>
          <a:xfrm rot="16200000" flipH="1">
            <a:off x="7326360" y="4257000"/>
            <a:ext cx="430200" cy="12038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9" name="CustomShape 20"/>
          <p:cNvSpPr/>
          <p:nvPr/>
        </p:nvSpPr>
        <p:spPr>
          <a:xfrm rot="5400000">
            <a:off x="7089120" y="4666320"/>
            <a:ext cx="646560" cy="153720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0" name="CustomShape 21"/>
          <p:cNvSpPr/>
          <p:nvPr/>
        </p:nvSpPr>
        <p:spPr>
          <a:xfrm>
            <a:off x="6744041" y="3198960"/>
            <a:ext cx="671507" cy="275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истина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41" name="CustomShape 22"/>
          <p:cNvSpPr/>
          <p:nvPr/>
        </p:nvSpPr>
        <p:spPr>
          <a:xfrm>
            <a:off x="4743000" y="2231280"/>
            <a:ext cx="671507" cy="275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000000"/>
                </a:solidFill>
                <a:latin typeface="Arial" panose="020B0604020202020204"/>
              </a:rPr>
              <a:t>истина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42" name="CustomShape 23"/>
          <p:cNvSpPr/>
          <p:nvPr/>
        </p:nvSpPr>
        <p:spPr>
          <a:xfrm>
            <a:off x="7071840" y="2240280"/>
            <a:ext cx="538715" cy="275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 smtClean="0">
                <a:latin typeface="Arial" panose="020B0604020202020204"/>
              </a:rPr>
              <a:t>ложь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43" name="CustomShape 24"/>
          <p:cNvSpPr/>
          <p:nvPr/>
        </p:nvSpPr>
        <p:spPr>
          <a:xfrm>
            <a:off x="8935560" y="3217145"/>
            <a:ext cx="538715" cy="275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ложь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244" name="CustomShape 25"/>
          <p:cNvSpPr/>
          <p:nvPr/>
        </p:nvSpPr>
        <p:spPr>
          <a:xfrm rot="5400000" flipH="1">
            <a:off x="4162320" y="3979800"/>
            <a:ext cx="3944880" cy="46440"/>
          </a:xfrm>
          <a:prstGeom prst="bentConnector5">
            <a:avLst>
              <a:gd name="adj1" fmla="val -5793"/>
              <a:gd name="adj2" fmla="val 9322750"/>
              <a:gd name="adj3" fmla="val 104634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13A5253-00B5-4A91-A3FA-49ECB29199CC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19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 ППР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224000" y="1271880"/>
            <a:ext cx="53611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Датчик А1 смотрит направо, А2 - прямо </a:t>
            </a:r>
            <a:endParaRPr lang="ru-RU" sz="2400" b="0" strike="noStrike" spc="-1">
              <a:latin typeface="Arial" panose="020B0604020202020204"/>
            </a:endParaRPr>
          </a:p>
        </p:txBody>
      </p:sp>
      <p:grpSp>
        <p:nvGrpSpPr>
          <p:cNvPr id="249" name="Group 4"/>
          <p:cNvGrpSpPr/>
          <p:nvPr/>
        </p:nvGrpSpPr>
        <p:grpSpPr>
          <a:xfrm>
            <a:off x="7455960" y="3110400"/>
            <a:ext cx="3897000" cy="1267920"/>
            <a:chOff x="7455960" y="3110400"/>
            <a:chExt cx="3897000" cy="1267920"/>
          </a:xfrm>
        </p:grpSpPr>
        <p:sp>
          <p:nvSpPr>
            <p:cNvPr id="250" name="CustomShape 5"/>
            <p:cNvSpPr/>
            <p:nvPr/>
          </p:nvSpPr>
          <p:spPr>
            <a:xfrm>
              <a:off x="7455960" y="3110400"/>
              <a:ext cx="389700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1" name="CustomShape 6"/>
            <p:cNvSpPr/>
            <p:nvPr/>
          </p:nvSpPr>
          <p:spPr>
            <a:xfrm>
              <a:off x="7647120" y="3110400"/>
              <a:ext cx="3705840" cy="1259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30"/>
                </a:spcAft>
              </a:pPr>
              <a:r>
                <a:rPr lang="en-US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C</a:t>
              </a:r>
              <a:r>
                <a:rPr lang="ru-RU" sz="1800" b="0" strike="noStrike" spc="-1" dirty="0" err="1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ледует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останавливать моторы в конце каждой подпрограммы.</a:t>
              </a:r>
              <a:endParaRPr lang="ru-RU" sz="1800" b="0" strike="noStrike" spc="-1" dirty="0">
                <a:latin typeface="Arial" panose="020B0604020202020204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5" y="1848741"/>
            <a:ext cx="6204985" cy="4577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3852AE2-F2A9-497C-8F31-E281FF1F6F2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Подпрограмма (функция)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63200" y="1492200"/>
            <a:ext cx="5190120" cy="3684600"/>
          </a:xfrm>
          <a:prstGeom prst="rect">
            <a:avLst/>
          </a:prstGeom>
          <a:ln>
            <a:noFill/>
          </a:ln>
        </p:spPr>
      </p:pic>
      <p:grpSp>
        <p:nvGrpSpPr>
          <p:cNvPr id="142" name="Group 3"/>
          <p:cNvGrpSpPr/>
          <p:nvPr/>
        </p:nvGrpSpPr>
        <p:grpSpPr>
          <a:xfrm>
            <a:off x="838080" y="4242960"/>
            <a:ext cx="4923360" cy="1437480"/>
            <a:chOff x="838080" y="4242960"/>
            <a:chExt cx="4923360" cy="1437480"/>
          </a:xfrm>
        </p:grpSpPr>
        <p:sp>
          <p:nvSpPr>
            <p:cNvPr id="143" name="CustomShape 4"/>
            <p:cNvSpPr/>
            <p:nvPr/>
          </p:nvSpPr>
          <p:spPr>
            <a:xfrm>
              <a:off x="838080" y="4242960"/>
              <a:ext cx="4923360" cy="143748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4" name="CustomShape 5"/>
            <p:cNvSpPr/>
            <p:nvPr/>
          </p:nvSpPr>
          <p:spPr>
            <a:xfrm>
              <a:off x="900000" y="4313160"/>
              <a:ext cx="4799160" cy="129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Подпрограмма</a:t>
              </a:r>
              <a:r>
                <a:rPr lang="ru-RU" sz="2400" b="0" strike="noStrike" spc="-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может быть многократно вызвана из разных частей программы.</a:t>
              </a:r>
              <a:endParaRPr lang="ru-RU" sz="2400" b="0" strike="noStrike" spc="-1">
                <a:latin typeface="Arial" panose="020B0604020202020204"/>
              </a:endParaRPr>
            </a:p>
          </p:txBody>
        </p:sp>
      </p:grpSp>
      <p:sp>
        <p:nvSpPr>
          <p:cNvPr id="145" name="CustomShape 6"/>
          <p:cNvSpPr/>
          <p:nvPr/>
        </p:nvSpPr>
        <p:spPr>
          <a:xfrm>
            <a:off x="838200" y="1492250"/>
            <a:ext cx="5189855" cy="249999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106560" tIns="106560" rIns="106560" bIns="10656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Подпрограмма —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часть компьютерной программы, содержащая описание определённого набора действий.</a:t>
            </a:r>
            <a:endParaRPr lang="ru-RU" sz="2400" b="0" strike="noStrike" spc="-1">
              <a:latin typeface="Arial" panose="020B0604020202020204"/>
            </a:endParaRPr>
          </a:p>
          <a:p>
            <a:pPr algn="l"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20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838200" y="1067435"/>
            <a:ext cx="7577455" cy="267398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В подпрограммах можно указывать аргументы, которые будут задавать параметры выполнения подпрограммы.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Изменение свойств подпрограммы: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1. Нажмите на блок подпрограммы правой кнопкой мыши.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2. Выберите в списке </a:t>
            </a:r>
            <a:r>
              <a:rPr lang="ru-RU" sz="24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Изменить свойства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751580"/>
            <a:ext cx="3220085" cy="2465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1116965"/>
            <a:ext cx="2915285" cy="52393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21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5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32440" y="1348920"/>
            <a:ext cx="2740680" cy="5006160"/>
          </a:xfrm>
          <a:prstGeom prst="rect">
            <a:avLst/>
          </a:prstGeom>
          <a:ln>
            <a:noFill/>
          </a:ln>
        </p:spPr>
      </p:pic>
      <p:pic>
        <p:nvPicPr>
          <p:cNvPr id="255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69038" y="3429000"/>
            <a:ext cx="1855512" cy="2743514"/>
          </a:xfrm>
          <a:prstGeom prst="rect">
            <a:avLst/>
          </a:prstGeom>
          <a:ln>
            <a:noFill/>
          </a:ln>
        </p:spPr>
      </p:pic>
      <p:grpSp>
        <p:nvGrpSpPr>
          <p:cNvPr id="256" name="Group 3"/>
          <p:cNvGrpSpPr/>
          <p:nvPr/>
        </p:nvGrpSpPr>
        <p:grpSpPr>
          <a:xfrm>
            <a:off x="1515599" y="4012560"/>
            <a:ext cx="2856103" cy="1569634"/>
            <a:chOff x="1515600" y="4012560"/>
            <a:chExt cx="2737440" cy="1267920"/>
          </a:xfrm>
        </p:grpSpPr>
        <p:sp>
          <p:nvSpPr>
            <p:cNvPr id="257" name="CustomShape 4"/>
            <p:cNvSpPr/>
            <p:nvPr/>
          </p:nvSpPr>
          <p:spPr>
            <a:xfrm>
              <a:off x="1515600" y="4012560"/>
              <a:ext cx="264204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8" name="CustomShape 5"/>
            <p:cNvSpPr/>
            <p:nvPr/>
          </p:nvSpPr>
          <p:spPr>
            <a:xfrm>
              <a:off x="1753920" y="4438440"/>
              <a:ext cx="249912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Типы параметров:</a:t>
              </a:r>
              <a:b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</a:br>
              <a:r>
                <a:rPr lang="ru-RU" sz="1800" b="1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int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– 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целый</a:t>
              </a:r>
              <a:r>
                <a:rPr lang="en-US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  <a:endParaRPr lang="ru-RU" sz="1800" b="0" strike="noStrike" spc="-1" dirty="0" smtClean="0">
                <a:solidFill>
                  <a:srgbClr val="000000"/>
                </a:solidFill>
                <a:latin typeface="Calibri" panose="020F0502020204030204"/>
                <a:ea typeface="Arial" panose="020B0604020202020204"/>
              </a:endParaRPr>
            </a:p>
            <a:p>
              <a:r>
                <a:rPr lang="en-US" b="1" spc="-1" dirty="0" smtClean="0">
                  <a:solidFill>
                    <a:srgbClr val="000000"/>
                  </a:solidFill>
                  <a:latin typeface="Calibri" panose="020F0502020204030204"/>
                </a:rPr>
                <a:t>float</a:t>
              </a:r>
              <a:r>
                <a:rPr lang="en-US" spc="-1" dirty="0" smtClean="0">
                  <a:solidFill>
                    <a:srgbClr val="000000"/>
                  </a:solidFill>
                  <a:latin typeface="Calibri" panose="020F0502020204030204"/>
                </a:rPr>
                <a:t> - </a:t>
              </a:r>
              <a:r>
                <a:rPr lang="ru-RU" spc="-1" dirty="0" smtClean="0">
                  <a:solidFill>
                    <a:srgbClr val="000000"/>
                  </a:solidFill>
                  <a:latin typeface="Calibri" panose="020F0502020204030204"/>
                </a:rPr>
                <a:t>вещественный</a:t>
              </a:r>
              <a:r>
                <a:rPr lang="en-US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  <a:endParaRPr lang="ru-RU" sz="1800" b="0" strike="noStrike" spc="-1" dirty="0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bool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– 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логический</a:t>
              </a:r>
              <a:r>
                <a:rPr lang="en-US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</a:p>
            <a:p>
              <a:pPr>
                <a:lnSpc>
                  <a:spcPct val="100000"/>
                </a:lnSpc>
              </a:pPr>
              <a:r>
                <a:rPr lang="ru-RU" sz="1800" b="1" strike="noStrike" spc="-1" dirty="0" err="1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string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– 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строковый</a:t>
              </a:r>
              <a:endParaRPr lang="ru-RU" sz="1800" b="0" strike="noStrike" spc="-1" dirty="0">
                <a:latin typeface="Arial" panose="020B0604020202020204"/>
              </a:endParaRPr>
            </a:p>
            <a:p>
              <a:pPr>
                <a:lnSpc>
                  <a:spcPct val="90000"/>
                </a:lnSpc>
                <a:spcAft>
                  <a:spcPts val="630"/>
                </a:spcAft>
              </a:pPr>
              <a:endParaRPr lang="ru-RU" sz="1800" b="0" strike="noStrike" spc="-1" dirty="0">
                <a:latin typeface="Arial" panose="020B0604020202020204"/>
              </a:endParaRPr>
            </a:p>
          </p:txBody>
        </p:sp>
      </p:grpSp>
      <p:sp>
        <p:nvSpPr>
          <p:cNvPr id="259" name="CustomShape 6"/>
          <p:cNvSpPr/>
          <p:nvPr/>
        </p:nvSpPr>
        <p:spPr>
          <a:xfrm>
            <a:off x="838200" y="1346835"/>
            <a:ext cx="7772400" cy="19354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Задайте в подпрограмме «Вперед» параметры пути - </a:t>
            </a: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 скорости перемещения - </a:t>
            </a: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.</a:t>
            </a:r>
            <a:endParaRPr lang="ru-RU" sz="2400" b="0" strike="noStrike" spc="-1">
              <a:latin typeface="Arial" panose="020B0604020202020204"/>
            </a:endParaRPr>
          </a:p>
          <a:p>
            <a:pPr marL="5715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Теперь каждый раз при использовании подпрограммы «Вперед» мы можем передавать разные значения в аргументах </a:t>
            </a: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 </a:t>
            </a: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.</a:t>
            </a: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55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02327" y="1763123"/>
            <a:ext cx="1855512" cy="2743514"/>
          </a:xfrm>
          <a:prstGeom prst="rect">
            <a:avLst/>
          </a:prstGeom>
          <a:ln>
            <a:noFill/>
          </a:ln>
        </p:spPr>
      </p:pic>
      <p:sp>
        <p:nvSpPr>
          <p:cNvPr id="259" name="CustomShape 6"/>
          <p:cNvSpPr/>
          <p:nvPr/>
        </p:nvSpPr>
        <p:spPr>
          <a:xfrm>
            <a:off x="838080" y="1763123"/>
            <a:ext cx="7772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8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переписать </a:t>
            </a:r>
            <a:r>
              <a:rPr lang="ru-RU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подпрограмму </a:t>
            </a:r>
            <a:r>
              <a:rPr lang="ru-RU" sz="28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Вперед</a:t>
            </a:r>
            <a:r>
              <a:rPr lang="ru-RU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таким образом, чтобы робот выполнял перемещение с заданной скоростью и на заданное расстояние.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838200" y="1083310"/>
            <a:ext cx="9805035" cy="15659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: переписать подпрограмму </a:t>
            </a:r>
            <a:r>
              <a:rPr lang="ru-RU" sz="24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Вперед</a:t>
            </a: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таким образом, чтобы робот выполнял перемещение с заданной скоростью и на заданное расстояние.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altLang="de-DE" sz="24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Решение: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745105"/>
            <a:ext cx="82931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F54E66C-2608-48D1-9820-7E958C151A4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Задачи (самостоятельно)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838080" y="2956320"/>
            <a:ext cx="70974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2.2.4: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разгон в течение 3 секунд и торможение в течение 2. Каждое действия оформите в виде подпрограмм.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838080" y="4501800"/>
            <a:ext cx="70974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2.2.5: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движение по «бублику» с разгоном и торможением в 2D модели и на реальном роботе. Используйте ИК датчик.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838080" y="1560240"/>
            <a:ext cx="7244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2.2.3: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ППР с помощью 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точных перемещений - используя подпрограммы с аргументом.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0" y="2187187"/>
            <a:ext cx="4113055" cy="3823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84E170A-ACE8-400B-BC36-7400EDF135C6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25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38080" y="2187087"/>
            <a:ext cx="6338160" cy="267398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2.2.1.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Необходимо запрограммировать робота на перемещение по лабиринту по заранее заданной траектории с помощью набора элементарных действий: перемещений и поворотов. Робот должен доехать до зоны отмеченной красным кругом.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149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7296345" y="1540820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CF105D4-098B-4953-815B-A319E7BC8883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53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8339040" y="1448640"/>
            <a:ext cx="1971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838080" y="1478880"/>
            <a:ext cx="645660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Нарисуйте лабиринт в 2D модели.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Включите сетку, чтобы рисовать стены под прямым углом. Размер сетки минимальный.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3279960"/>
            <a:ext cx="6094800" cy="23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AA219EE-E6B6-4045-B8F7-A8CD75CDB4E9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59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8339040" y="1448640"/>
            <a:ext cx="1971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838080" y="1473480"/>
            <a:ext cx="6278040" cy="3624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Характеристики лабиринта:</a:t>
            </a:r>
            <a:br>
              <a:rPr lang="ru-RU" sz="32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endParaRPr lang="ru-RU" sz="32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Лабиринт не должен иметь замкнутых пространств.</a:t>
            </a:r>
            <a:endParaRPr lang="ru-RU" sz="24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Одно поле лабиринта — 3х3 клетки.</a:t>
            </a:r>
            <a:endParaRPr lang="ru-RU" sz="24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Высота лабиринта — 4 поля.</a:t>
            </a:r>
            <a:endParaRPr lang="ru-RU" sz="24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Ширина лабиринта — 5 полей.</a:t>
            </a:r>
            <a:endParaRPr lang="ru-RU" sz="24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Старт отмечен синим маркером.</a:t>
            </a:r>
            <a:endParaRPr lang="ru-RU" sz="2400" b="0" strike="noStrike" spc="-1">
              <a:latin typeface="Arial" panose="020B0604020202020204"/>
            </a:endParaRPr>
          </a:p>
          <a:p>
            <a:pPr marL="285750" indent="-28448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Финиш отмечен красным маркером.</a:t>
            </a: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1A624C-BEA6-4E6E-8BFD-AF4A69150638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6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38080" y="2976480"/>
            <a:ext cx="914436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т.д)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700200" y="2120400"/>
            <a:ext cx="8568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Как обычно решают задачи?</a:t>
            </a:r>
            <a:endParaRPr lang="ru-R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EB6385-EC04-409C-90AF-CF3CC984A12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7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37360" y="2976480"/>
            <a:ext cx="914436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т.д)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Выделение повторяющихся действий и составление </a:t>
            </a:r>
            <a:r>
              <a:rPr lang="ru-RU" sz="2400" b="1" strike="noStrike" spc="-1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подпрограмм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700200" y="2120400"/>
            <a:ext cx="8568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Как будем решать мы:</a:t>
            </a:r>
            <a:endParaRPr lang="ru-R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0AA7EE-381E-43DF-94AA-CBCB811C31C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8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72" name="Picture 3" descr="J:\TRIK\study\main\screen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907600" y="2484720"/>
            <a:ext cx="5405400" cy="2374560"/>
          </a:xfrm>
          <a:prstGeom prst="rect">
            <a:avLst/>
          </a:prstGeom>
          <a:ln>
            <a:noFill/>
          </a:ln>
        </p:spPr>
      </p:pic>
      <p:pic>
        <p:nvPicPr>
          <p:cNvPr id="17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1714320"/>
            <a:ext cx="3698640" cy="391536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4895280" y="3538080"/>
            <a:ext cx="65412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A63C53-9964-4C56-A192-A6F0D707944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9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38080" y="1527120"/>
            <a:ext cx="5183640" cy="4113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Вытащите первый блок «Подпрограмма» на сцену.</a:t>
            </a:r>
            <a:b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 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Назовите её «Вперед».</a:t>
            </a:r>
            <a:b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Блок подпрограммы появится в палитре.</a:t>
            </a:r>
            <a:b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 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Двойным щелчком по подпрограмме перейдите к диаграмме её алгоритма.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78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63200" y="1627560"/>
            <a:ext cx="5190120" cy="368460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5618520" y="3367440"/>
            <a:ext cx="3093840" cy="533880"/>
          </a:xfrm>
          <a:custGeom>
            <a:avLst/>
            <a:gdLst/>
            <a:ahLst/>
            <a:cxnLst/>
            <a:rect l="l" t="t" r="r" b="b"/>
            <a:pathLst>
              <a:path w="3333597" h="535152">
                <a:moveTo>
                  <a:pt x="0" y="0"/>
                </a:moveTo>
                <a:cubicBezTo>
                  <a:pt x="359751" y="180242"/>
                  <a:pt x="719503" y="360485"/>
                  <a:pt x="1239715" y="448408"/>
                </a:cubicBezTo>
                <a:cubicBezTo>
                  <a:pt x="1759927" y="536331"/>
                  <a:pt x="2793023" y="514350"/>
                  <a:pt x="3121269" y="527538"/>
                </a:cubicBezTo>
                <a:cubicBezTo>
                  <a:pt x="3449515" y="540726"/>
                  <a:pt x="3329353" y="534132"/>
                  <a:pt x="3209192" y="527538"/>
                </a:cubicBezTo>
              </a:path>
            </a:pathLst>
          </a:cu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8713800" y="3552120"/>
            <a:ext cx="2639520" cy="145800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142</TotalTime>
  <Words>724</Words>
  <Application>Microsoft Office PowerPoint</Application>
  <PresentationFormat>Произвольный</PresentationFormat>
  <Paragraphs>131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Italic</vt:lpstr>
      <vt:lpstr>Calibri</vt:lpstr>
      <vt:lpstr>DejaVu Sans</vt:lpstr>
      <vt:lpstr>Symbol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Пользователь Windows</cp:lastModifiedBy>
  <cp:revision>46</cp:revision>
  <dcterms:created xsi:type="dcterms:W3CDTF">2023-06-13T07:54:05Z</dcterms:created>
  <dcterms:modified xsi:type="dcterms:W3CDTF">2023-06-17T07:15:33Z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1033-5.2.0.7913</vt:lpwstr>
  </property>
</Properties>
</file>