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31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16" r:id="rId17"/>
    <p:sldId id="268" r:id="rId18"/>
    <p:sldId id="269" r:id="rId19"/>
    <p:sldId id="270" r:id="rId20"/>
    <p:sldId id="271" r:id="rId21"/>
    <p:sldId id="31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17" r:id="rId33"/>
    <p:sldId id="318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14" r:id="rId45"/>
    <p:sldId id="298" r:id="rId46"/>
    <p:sldId id="299" r:id="rId47"/>
    <p:sldId id="300" r:id="rId48"/>
    <p:sldId id="301" r:id="rId49"/>
    <p:sldId id="302" r:id="rId50"/>
    <p:sldId id="303" r:id="rId51"/>
    <p:sldId id="313" r:id="rId52"/>
    <p:sldId id="304" r:id="rId53"/>
    <p:sldId id="305" r:id="rId54"/>
    <p:sldId id="307" r:id="rId55"/>
    <p:sldId id="308" r:id="rId56"/>
    <p:sldId id="319" r:id="rId57"/>
    <p:sldId id="320" r:id="rId58"/>
    <p:sldId id="321" r:id="rId59"/>
    <p:sldId id="309" r:id="rId60"/>
    <p:sldId id="315" r:id="rId61"/>
    <p:sldId id="294" r:id="rId62"/>
    <p:sldId id="295" r:id="rId63"/>
    <p:sldId id="296" r:id="rId64"/>
    <p:sldId id="297" r:id="rId65"/>
    <p:sldId id="322" r:id="rId66"/>
    <p:sldId id="310" r:id="rId6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hyperlink" Target="https://help.trikset.com/" TargetMode="External"/><Relationship Id="rId3" Type="http://schemas.openxmlformats.org/officeDocument/2006/relationships/slideLayout" Target="../slideLayouts/slideLayout27.xml"/><Relationship Id="rId21" Type="http://schemas.openxmlformats.org/officeDocument/2006/relationships/hyperlink" Target="https://trikset.com/" TargetMode="Externa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hyperlink" Target="mailto:support@trikset.com" TargetMode="Externa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en-US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3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3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1971720" y="1646640"/>
            <a:ext cx="8265600" cy="1727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1963440" y="1539720"/>
            <a:ext cx="8265600" cy="16437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strike="noStrike" spc="-1">
                <a:solidFill>
                  <a:srgbClr val="99CC00"/>
                </a:solidFill>
                <a:latin typeface="Verdana"/>
                <a:ea typeface="Verdana"/>
              </a:rPr>
              <a:t>Образец заголовка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BA5BC2A-6C4D-4405-B86B-B962E33A5F7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7" name="Google Shape;20;p12"/>
          <p:cNvPicPr/>
          <p:nvPr/>
        </p:nvPicPr>
        <p:blipFill>
          <a:blip r:embed="rId17"/>
          <a:srcRect l="3021" t="11552" r="3074" b="11236"/>
          <a:stretch/>
        </p:blipFill>
        <p:spPr>
          <a:xfrm>
            <a:off x="838080" y="480960"/>
            <a:ext cx="2927160" cy="561240"/>
          </a:xfrm>
          <a:prstGeom prst="rect">
            <a:avLst/>
          </a:prstGeom>
          <a:ln>
            <a:noFill/>
          </a:ln>
        </p:spPr>
      </p:pic>
      <p:pic>
        <p:nvPicPr>
          <p:cNvPr id="8" name="Google Shape;21;p12"/>
          <p:cNvPicPr/>
          <p:nvPr/>
        </p:nvPicPr>
        <p:blipFill>
          <a:blip r:embed="rId18"/>
          <a:stretch/>
        </p:blipFill>
        <p:spPr>
          <a:xfrm>
            <a:off x="4747680" y="3459600"/>
            <a:ext cx="2849400" cy="2675160"/>
          </a:xfrm>
          <a:prstGeom prst="rect">
            <a:avLst/>
          </a:prstGeom>
          <a:ln>
            <a:noFill/>
          </a:ln>
        </p:spPr>
      </p:pic>
      <p:sp>
        <p:nvSpPr>
          <p:cNvPr id="9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en-US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3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49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B5C3F61-4B98-409F-B44B-08C9E717BC0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838080" y="360000"/>
            <a:ext cx="8802360" cy="611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838080" y="1518120"/>
            <a:ext cx="10515240" cy="4649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838080" y="376920"/>
            <a:ext cx="8802720" cy="611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en-US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3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93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838080" y="360000"/>
            <a:ext cx="8802360" cy="611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0A00BBB-9F29-4E52-AFF0-77F6846F28F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4785840" y="1648440"/>
            <a:ext cx="6032520" cy="25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Поддержка ТРИК: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7"/>
              </a:rPr>
              <a:t>support@trikset.com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Справочный центр ТРИК: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8"/>
              </a:rPr>
              <a:t>help.trikset.com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 flipH="1">
            <a:off x="838080" y="322560"/>
            <a:ext cx="880272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Информация и контакты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98" name="Google Shape;33;p14"/>
          <p:cNvPicPr/>
          <p:nvPr/>
        </p:nvPicPr>
        <p:blipFill>
          <a:blip r:embed="rId19"/>
          <a:stretch/>
        </p:blipFill>
        <p:spPr>
          <a:xfrm>
            <a:off x="375480" y="2214720"/>
            <a:ext cx="3592440" cy="3592440"/>
          </a:xfrm>
          <a:prstGeom prst="rect">
            <a:avLst/>
          </a:prstGeom>
          <a:ln>
            <a:noFill/>
          </a:ln>
        </p:spPr>
      </p:pic>
      <p:pic>
        <p:nvPicPr>
          <p:cNvPr id="99" name="Google Shape;34;p14"/>
          <p:cNvPicPr/>
          <p:nvPr/>
        </p:nvPicPr>
        <p:blipFill>
          <a:blip r:embed="rId20"/>
          <a:stretch/>
        </p:blipFill>
        <p:spPr>
          <a:xfrm>
            <a:off x="4814280" y="5054040"/>
            <a:ext cx="2580840" cy="399600"/>
          </a:xfrm>
          <a:prstGeom prst="rect">
            <a:avLst/>
          </a:prstGeom>
          <a:ln>
            <a:noFill/>
          </a:ln>
        </p:spPr>
      </p:pic>
      <p:sp>
        <p:nvSpPr>
          <p:cNvPr id="100" name="CustomShape 7"/>
          <p:cNvSpPr/>
          <p:nvPr/>
        </p:nvSpPr>
        <p:spPr>
          <a:xfrm>
            <a:off x="7485120" y="5025960"/>
            <a:ext cx="10051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trikset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1" name="CustomShape 8"/>
          <p:cNvSpPr/>
          <p:nvPr/>
        </p:nvSpPr>
        <p:spPr>
          <a:xfrm>
            <a:off x="965520" y="1581120"/>
            <a:ext cx="2563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21"/>
              </a:rPr>
              <a:t>trikset.com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02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3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874160" y="1846440"/>
            <a:ext cx="8265600" cy="1233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Алгоритмические структуры</a:t>
            </a:r>
            <a:br>
              <a:rPr dirty="0"/>
            </a:b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и элементарные действия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C48C269-0604-4DF3-B2DA-7D41A7AF242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4"/>
          <p:cNvPicPr/>
          <p:nvPr/>
        </p:nvPicPr>
        <p:blipFill>
          <a:blip r:embed="rId2"/>
          <a:stretch/>
        </p:blipFill>
        <p:spPr>
          <a:xfrm>
            <a:off x="1623240" y="2125800"/>
            <a:ext cx="9038880" cy="2876040"/>
          </a:xfrm>
          <a:prstGeom prst="rect">
            <a:avLst/>
          </a:prstGeom>
          <a:ln>
            <a:noFill/>
          </a:ln>
        </p:spPr>
      </p:pic>
      <p:sp>
        <p:nvSpPr>
          <p:cNvPr id="17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A096D07-0290-4829-8983-542A2745AC4D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назад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838080" y="1557360"/>
            <a:ext cx="11387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Но!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Диапазон подаваемой мощности: </a:t>
            </a:r>
            <a:r>
              <a:rPr lang="ru-RU" sz="2400" b="0" strike="noStrike" spc="-1">
                <a:solidFill>
                  <a:srgbClr val="00B050"/>
                </a:solidFill>
                <a:latin typeface="Calibri"/>
                <a:ea typeface="Arial"/>
              </a:rPr>
              <a:t>от -100 до 100 %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804240" y="5109120"/>
            <a:ext cx="113871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То есть для движения назад можно использовать и блок «Моторы вперед»,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подав мощность </a:t>
            </a:r>
            <a:r>
              <a:rPr lang="ru-RU" sz="2400" b="0" strike="noStrike" spc="-1">
                <a:solidFill>
                  <a:srgbClr val="00B050"/>
                </a:solidFill>
                <a:latin typeface="Calibri"/>
                <a:ea typeface="Arial"/>
              </a:rPr>
              <a:t>-100 %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7"/>
          <p:cNvPicPr/>
          <p:nvPr/>
        </p:nvPicPr>
        <p:blipFill>
          <a:blip r:embed="rId2"/>
          <a:stretch/>
        </p:blipFill>
        <p:spPr>
          <a:xfrm>
            <a:off x="1632960" y="2134440"/>
            <a:ext cx="9029520" cy="2857320"/>
          </a:xfrm>
          <a:prstGeom prst="rect">
            <a:avLst/>
          </a:prstGeom>
          <a:ln>
            <a:noFill/>
          </a:ln>
        </p:spPr>
      </p:pic>
      <p:sp>
        <p:nvSpPr>
          <p:cNvPr id="17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E4C0090-E9DD-46EB-8B4C-812B63723E8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назад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838080" y="1557360"/>
            <a:ext cx="11387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Но!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Диапазон подаваемой мощности: </a:t>
            </a:r>
            <a:r>
              <a:rPr lang="ru-RU" sz="2400" b="0" strike="noStrike" spc="-1">
                <a:solidFill>
                  <a:srgbClr val="00B050"/>
                </a:solidFill>
                <a:latin typeface="Calibri"/>
                <a:ea typeface="Arial"/>
              </a:rPr>
              <a:t>от -100 до 100 %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804240" y="5115960"/>
            <a:ext cx="113871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То есть для движения назад можно использовать и блок «Моторы вперед»,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подав мощность </a:t>
            </a:r>
            <a:r>
              <a:rPr lang="ru-RU" sz="2400" b="0" strike="noStrike" spc="-1">
                <a:solidFill>
                  <a:srgbClr val="00B050"/>
                </a:solidFill>
                <a:latin typeface="Calibri"/>
                <a:ea typeface="Arial"/>
              </a:rPr>
              <a:t>-100 %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0F8F80F-62AE-474A-B5BD-24E17D9F348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Повороты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5" descr="C:\TRIK\TRIK Studio lessons\srceen_TS\rotate 01_rc1.png"/>
          <p:cNvPicPr/>
          <p:nvPr/>
        </p:nvPicPr>
        <p:blipFill>
          <a:blip r:embed="rId2"/>
          <a:stretch/>
        </p:blipFill>
        <p:spPr>
          <a:xfrm>
            <a:off x="6672064" y="1621179"/>
            <a:ext cx="5328592" cy="1519789"/>
          </a:xfrm>
          <a:prstGeom prst="rect">
            <a:avLst/>
          </a:prstGeom>
          <a:ln>
            <a:noFill/>
          </a:ln>
        </p:spPr>
      </p:pic>
      <p:pic>
        <p:nvPicPr>
          <p:cNvPr id="185" name="Picture 6" descr="C:\TRIK\TRIK Studio lessons\srceen_TS\rotate 02_rc1.png"/>
          <p:cNvPicPr/>
          <p:nvPr/>
        </p:nvPicPr>
        <p:blipFill>
          <a:blip r:embed="rId3"/>
          <a:stretch/>
        </p:blipFill>
        <p:spPr>
          <a:xfrm>
            <a:off x="6600056" y="3140968"/>
            <a:ext cx="5559475" cy="1611284"/>
          </a:xfrm>
          <a:prstGeom prst="rect">
            <a:avLst/>
          </a:prstGeom>
          <a:ln>
            <a:noFill/>
          </a:ln>
        </p:spPr>
      </p:pic>
      <p:pic>
        <p:nvPicPr>
          <p:cNvPr id="186" name="Picture 4" descr="C:\TRIK\TRIK Studio lessons\srceen_TS\rotate 03_rc1.png"/>
          <p:cNvPicPr/>
          <p:nvPr/>
        </p:nvPicPr>
        <p:blipFill>
          <a:blip r:embed="rId4"/>
          <a:stretch/>
        </p:blipFill>
        <p:spPr>
          <a:xfrm>
            <a:off x="6603421" y="4604088"/>
            <a:ext cx="5613259" cy="1611284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838080" y="1374120"/>
            <a:ext cx="65545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Повороты можно разделить на 3 типа: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838080" y="2104200"/>
            <a:ext cx="6804360" cy="103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резкий поворот </a:t>
            </a:r>
            <a:br/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мощность подается только на одно колесо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838080" y="3248640"/>
            <a:ext cx="50706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плавный поворот</a:t>
            </a:r>
            <a:br/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мощность подается на два колеса, но на одно больше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0" name="CustomShape 6"/>
          <p:cNvSpPr/>
          <p:nvPr/>
        </p:nvSpPr>
        <p:spPr>
          <a:xfrm>
            <a:off x="838080" y="4658040"/>
            <a:ext cx="62784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поворот на месте</a:t>
            </a:r>
            <a:br/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одинаковая мощность с разными знаками на два колеса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57AF529-2C10-403C-B28F-D43C2F518E1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Модели алгоритмов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774720" y="1271160"/>
            <a:ext cx="108601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Представленные выше алгоритмы –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тайм-модели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. Движение осуществляется по таймеру. Это «плохой» подход, так как в этом случае выполняемое действие зависит от заряда аккумулятора.</a:t>
            </a:r>
            <a:br/>
            <a:endParaRPr lang="ru-RU" sz="20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774720" y="2092320"/>
            <a:ext cx="1051524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Правильно будет использовать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ожидание значения энкодеров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В этом случае перед элементарным действием необходимо сбросить значения энкодеров.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774720" y="5644440"/>
            <a:ext cx="105786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Остальные элементарные действия (движение назад, повороты) реализуются аналогично.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" name="Рисунок 2" descr="Изображение выглядит как снимок экрана, текст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EFE3BD8E-75C2-5BE8-6283-E907D537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69" y="3153428"/>
            <a:ext cx="7872142" cy="24233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текст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EFE3BD8E-75C2-5BE8-6283-E907D537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0" y="1484784"/>
            <a:ext cx="10830780" cy="3334161"/>
          </a:xfrm>
          <a:prstGeom prst="rect">
            <a:avLst/>
          </a:prstGeom>
        </p:spPr>
      </p:pic>
      <p:sp>
        <p:nvSpPr>
          <p:cNvPr id="19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57AF529-2C10-403C-B28F-D43C2F518E1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Модели алгоритмов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6456040" y="4818946"/>
            <a:ext cx="3960440" cy="132641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Ждать до того момента, когда показание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энкодера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станет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больше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360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44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322DBED-7654-448B-8D01-7EC36DFC620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838080" y="1362240"/>
            <a:ext cx="62870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Поставьте галочку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«Сетка»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 Теперь вы можете отслеживать точные перемещения модели.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1 клетка = 17,5 см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8130960" y="1177560"/>
            <a:ext cx="394272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Также, в режиме «отладка» всегда можно посмотреть параметры визуальной модели</a:t>
            </a:r>
            <a:br/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Для удобства длина и размер базы робота совпадают с размером клетки (17,5 см)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01" name="Рисунок 8"/>
          <p:cNvPicPr/>
          <p:nvPr/>
        </p:nvPicPr>
        <p:blipFill>
          <a:blip r:embed="rId2"/>
          <a:stretch/>
        </p:blipFill>
        <p:spPr>
          <a:xfrm>
            <a:off x="8851680" y="3211200"/>
            <a:ext cx="2501640" cy="280944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9"/>
          <p:cNvPicPr/>
          <p:nvPr/>
        </p:nvPicPr>
        <p:blipFill>
          <a:blip r:embed="rId3"/>
          <a:stretch/>
        </p:blipFill>
        <p:spPr>
          <a:xfrm>
            <a:off x="933120" y="3211200"/>
            <a:ext cx="4882320" cy="280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641DE7F-107C-4DD5-8089-ED3D66BB62F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Переменные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Shape 338"/>
          <p:cNvPicPr/>
          <p:nvPr/>
        </p:nvPicPr>
        <p:blipFill>
          <a:blip r:embed="rId2"/>
          <a:stretch/>
        </p:blipFill>
        <p:spPr>
          <a:xfrm>
            <a:off x="839520" y="1854000"/>
            <a:ext cx="4205880" cy="1316160"/>
          </a:xfrm>
          <a:prstGeom prst="rect">
            <a:avLst/>
          </a:prstGeom>
          <a:ln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838080" y="1484640"/>
            <a:ext cx="86738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Переменная 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Trebuchet MS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поименованная область памяти.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838080" y="3427560"/>
            <a:ext cx="1051524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В TRIK Studio можно ввести свои переменные, используя блоки: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08" name="Рисунок 2"/>
          <p:cNvPicPr/>
          <p:nvPr/>
        </p:nvPicPr>
        <p:blipFill>
          <a:blip r:embed="rId3"/>
          <a:stretch/>
        </p:blipFill>
        <p:spPr>
          <a:xfrm>
            <a:off x="8701920" y="4440240"/>
            <a:ext cx="2054880" cy="1162440"/>
          </a:xfrm>
          <a:prstGeom prst="rect">
            <a:avLst/>
          </a:prstGeom>
          <a:ln>
            <a:noFill/>
          </a:ln>
        </p:spPr>
      </p:pic>
      <p:pic>
        <p:nvPicPr>
          <p:cNvPr id="209" name="Рисунок 5"/>
          <p:cNvPicPr/>
          <p:nvPr/>
        </p:nvPicPr>
        <p:blipFill>
          <a:blip r:embed="rId4"/>
          <a:stretch/>
        </p:blipFill>
        <p:spPr>
          <a:xfrm>
            <a:off x="3834360" y="4271400"/>
            <a:ext cx="1495440" cy="1500120"/>
          </a:xfrm>
          <a:prstGeom prst="rect">
            <a:avLst/>
          </a:prstGeom>
          <a:ln>
            <a:noFill/>
          </a:ln>
        </p:spPr>
      </p:pic>
      <p:sp>
        <p:nvSpPr>
          <p:cNvPr id="210" name="CustomShape 5"/>
          <p:cNvSpPr/>
          <p:nvPr/>
        </p:nvSpPr>
        <p:spPr>
          <a:xfrm>
            <a:off x="1173240" y="4489920"/>
            <a:ext cx="2532600" cy="8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Trebuchet MS"/>
              </a:rPr>
              <a:t>«Инициализация переменной»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1" name="CustomShape 6"/>
          <p:cNvSpPr/>
          <p:nvPr/>
        </p:nvSpPr>
        <p:spPr>
          <a:xfrm>
            <a:off x="6314400" y="4648320"/>
            <a:ext cx="2189520" cy="42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Trebuchet MS"/>
              </a:rPr>
              <a:t>«Выражение»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4B9EC03-C25B-416A-BDFB-71032382C8D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951000" y="2399760"/>
            <a:ext cx="7257568" cy="3837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Нецелые числа пишутся через точку.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Например: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1.75</a:t>
            </a:r>
            <a:br>
              <a:rPr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перехода на новую строку используйте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«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Shift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» + «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Enter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»</a:t>
            </a:r>
            <a:br>
              <a:rPr dirty="0"/>
            </a:br>
            <a:endParaRPr lang="ru-RU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Созданным переменным можно присваивать другие переменные, если последние были объявлены и инициализированы ранее.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Например: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u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= 5*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err</a:t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838080" y="1470240"/>
            <a:ext cx="10515240" cy="92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В блоке </a:t>
            </a: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Trebuchet MS"/>
              </a:rPr>
              <a:t>«Выражение» 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можно как создавать новые переменные, так и записывать выражения.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15" name="Picture 12"/>
          <p:cNvPicPr/>
          <p:nvPr/>
        </p:nvPicPr>
        <p:blipFill>
          <a:blip r:embed="rId2"/>
          <a:stretch/>
        </p:blipFill>
        <p:spPr>
          <a:xfrm>
            <a:off x="835200" y="2546280"/>
            <a:ext cx="2800080" cy="1742760"/>
          </a:xfrm>
          <a:prstGeom prst="rect">
            <a:avLst/>
          </a:prstGeom>
          <a:ln>
            <a:noFill/>
          </a:ln>
        </p:spPr>
      </p:pic>
      <p:pic>
        <p:nvPicPr>
          <p:cNvPr id="216" name="Picture 14"/>
          <p:cNvPicPr/>
          <p:nvPr/>
        </p:nvPicPr>
        <p:blipFill>
          <a:blip r:embed="rId3"/>
          <a:stretch/>
        </p:blipFill>
        <p:spPr>
          <a:xfrm>
            <a:off x="835200" y="4298040"/>
            <a:ext cx="2800080" cy="2085480"/>
          </a:xfrm>
          <a:prstGeom prst="rect">
            <a:avLst/>
          </a:prstGeom>
          <a:ln>
            <a:noFill/>
          </a:ln>
        </p:spPr>
      </p:pic>
      <p:sp>
        <p:nvSpPr>
          <p:cNvPr id="217" name="TextShape 4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Переменные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F313ED-3941-4DF0-97EA-FEF775F1AAE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838080" y="1340768"/>
            <a:ext cx="1051524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Робот находится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 синей зоне старта. Робот должен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роехать вперед, развернуться на 180°между зонами старта и финиша, проехать задом и остановиться в зеленой зоне финиша. Использовать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энкодерную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модель.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Энкодеры.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E19EB-586E-4854-90BE-D44357333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68" y="3133448"/>
            <a:ext cx="7821116" cy="26292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F313ED-3941-4DF0-97EA-FEF775F1AAE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838080" y="1124744"/>
            <a:ext cx="105152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2.1.2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Обогнуть угол. Робот должен проехать вперед со скоростью 60, повернуть на 90°, проехать вперед с максимальной скоростью 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 остановиться в зеленом круге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Использовать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энкодерную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модель.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Энкодеры.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E3F9B6-BE9F-4909-9BD7-DA48787D2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1" y="2312384"/>
            <a:ext cx="4883537" cy="3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9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9416" y="369088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Цели урока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838080" y="1186011"/>
            <a:ext cx="10515240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3600" b="1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Научиться реализовывать алгоритмы для элементарных действий мобильного робота</a:t>
            </a:r>
            <a:endParaRPr lang="ru-RU" sz="36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spc="-1" dirty="0">
                <a:solidFill>
                  <a:srgbClr val="000000"/>
                </a:solidFill>
                <a:latin typeface="Calibri"/>
                <a:ea typeface="Arial"/>
              </a:rPr>
              <a:t>Познакомиться с базовыми алгоритмическими структурами</a:t>
            </a:r>
          </a:p>
        </p:txBody>
      </p:sp>
    </p:spTree>
    <p:extLst>
      <p:ext uri="{BB962C8B-B14F-4D97-AF65-F5344CB8AC3E}">
        <p14:creationId xmlns:p14="http://schemas.microsoft.com/office/powerpoint/2010/main" val="90441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A5BEE39-16C8-4253-A7DF-D7E9F3597969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838080" y="141696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2.1.3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Проехать вперед ровно на 1 метр и 5 сантиметров. Использовать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энкодерную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модель.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838080" y="3081240"/>
            <a:ext cx="5597640" cy="160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Вам пригодятся следующие параметры:</a:t>
            </a:r>
            <a:endParaRPr lang="ru-RU" sz="2400" b="0" strike="noStrike" spc="-1" dirty="0">
              <a:latin typeface="Arial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 = 5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6 см (диаметр колеса)</a:t>
            </a:r>
            <a:endParaRPr lang="ru-RU" sz="2400" b="0" strike="noStrike" spc="-1" dirty="0">
              <a:latin typeface="Arial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CPR = 360 (полный оборот колеса)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27" name="Picture 10"/>
          <p:cNvPicPr/>
          <p:nvPr/>
        </p:nvPicPr>
        <p:blipFill>
          <a:blip r:embed="rId2"/>
          <a:stretch/>
        </p:blipFill>
        <p:spPr>
          <a:xfrm>
            <a:off x="6436080" y="2865240"/>
            <a:ext cx="4917240" cy="24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58863CC-0612-4331-8800-AA8F51860F4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838080" y="1225440"/>
            <a:ext cx="10515240" cy="400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9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Решение.</a:t>
            </a:r>
            <a:br>
              <a:rPr dirty="0"/>
            </a:b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Для решения этой задачи необходимо вспомнить элементарные формулы из курса школьной математики: расчет длины окружности и угла поворота.</a:t>
            </a:r>
            <a:endParaRPr lang="ru-RU" sz="96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br>
              <a:rPr dirty="0"/>
            </a:b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Введем следующие переменные:</a:t>
            </a:r>
            <a:endParaRPr lang="ru-RU" sz="96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9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— диаметр колеса робота</a:t>
            </a:r>
            <a:br>
              <a:rPr dirty="0"/>
            </a:br>
            <a:r>
              <a:rPr lang="ru-RU" sz="96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dist</a:t>
            </a:r>
            <a:r>
              <a:rPr lang="ru-RU" sz="9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— расстояние, которое необходимо проехать роботу</a:t>
            </a:r>
            <a:br>
              <a:rPr dirty="0"/>
            </a:br>
            <a:r>
              <a:rPr lang="ru-RU" sz="96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cpr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— один оборот колеса в градусах (количество сигналов на оборот)</a:t>
            </a:r>
            <a:br>
              <a:rPr dirty="0"/>
            </a:br>
            <a:r>
              <a:rPr lang="ru-RU" sz="9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 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длина окружности</a:t>
            </a:r>
            <a:br>
              <a:rPr dirty="0"/>
            </a:br>
            <a:r>
              <a:rPr lang="ru-RU" sz="96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en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— количество </a:t>
            </a:r>
            <a:r>
              <a:rPr lang="ru-RU" sz="96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энкодеров</a:t>
            </a:r>
            <a:br>
              <a:rPr dirty="0"/>
            </a:br>
            <a:r>
              <a:rPr lang="ru-RU" sz="2800" b="1" strike="noStrike" spc="-1" dirty="0">
                <a:solidFill>
                  <a:srgbClr val="000000"/>
                </a:solidFill>
                <a:latin typeface="montserrat"/>
                <a:ea typeface="Calibri"/>
              </a:rPr>
              <a:t>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перемещения. Решение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FB75719-36CB-482B-AFE8-797A1884A746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перемещения. Решение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464AC7-AE86-4490-B1C8-DAA9FC2CC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668468"/>
            <a:ext cx="11565295" cy="39093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8F49EAD-1638-4850-AE3B-1E8454FF0B3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838080" y="2450520"/>
            <a:ext cx="9720360" cy="211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Для решения вам понадобится дополнительный параметр: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b = 15.4 см (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Calibri"/>
              </a:rPr>
              <a:t>ширина колеи робота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838080" y="141696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2.1.4. (самостоятельно)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Развернуться на месте ровно на 90 градусов. Использовать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энкодерную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модель.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752B91D-D86D-414C-8B00-4BB87D0328E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Алгоритм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838080" y="1396800"/>
            <a:ext cx="103759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Алгоритм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 — набор инструкций, описывающих порядок действий исполнителя для достижения результата решения задачи за конечное число действий, при любом наборе исходных данных.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838080" y="2613960"/>
            <a:ext cx="705456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Исполнитель: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робот или любое другое устройство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Инструкции: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включить мотор, ждать 3 секунды, повернуть серводвигатель на 80 градусов, включить диод и т.д.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838080" y="4179240"/>
            <a:ext cx="82364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-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схема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 — распространенный тип 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схем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(графических моделей), описывающих алгоритмы или процессы, в которых отдельные шаги изображаются в виде 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блоков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 различной формы, соединенных между собой линиями, указывающими направление последовательности.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9560520" y="3025440"/>
            <a:ext cx="1187640" cy="51948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Действие 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4" name="CustomShape 7"/>
          <p:cNvSpPr/>
          <p:nvPr/>
        </p:nvSpPr>
        <p:spPr>
          <a:xfrm>
            <a:off x="9412200" y="2312280"/>
            <a:ext cx="1484640" cy="43164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5" name="CustomShape 8"/>
          <p:cNvSpPr/>
          <p:nvPr/>
        </p:nvSpPr>
        <p:spPr>
          <a:xfrm>
            <a:off x="10154520" y="2744280"/>
            <a:ext cx="360" cy="28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46" name="CustomShape 9"/>
          <p:cNvSpPr/>
          <p:nvPr/>
        </p:nvSpPr>
        <p:spPr>
          <a:xfrm>
            <a:off x="9563400" y="3862800"/>
            <a:ext cx="1187640" cy="51948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Действие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7" name="CustomShape 10"/>
          <p:cNvSpPr/>
          <p:nvPr/>
        </p:nvSpPr>
        <p:spPr>
          <a:xfrm>
            <a:off x="10154520" y="3545280"/>
            <a:ext cx="2520" cy="31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48" name="CustomShape 11"/>
          <p:cNvSpPr/>
          <p:nvPr/>
        </p:nvSpPr>
        <p:spPr>
          <a:xfrm>
            <a:off x="9560520" y="4681800"/>
            <a:ext cx="1187640" cy="51948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Действие 3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9" name="CustomShape 12"/>
          <p:cNvSpPr/>
          <p:nvPr/>
        </p:nvSpPr>
        <p:spPr>
          <a:xfrm flipH="1">
            <a:off x="10153800" y="4382640"/>
            <a:ext cx="2520" cy="29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50" name="CustomShape 13"/>
          <p:cNvSpPr/>
          <p:nvPr/>
        </p:nvSpPr>
        <p:spPr>
          <a:xfrm>
            <a:off x="9402840" y="5403240"/>
            <a:ext cx="1484640" cy="43164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  <a:ea typeface="Arial"/>
              </a:rPr>
              <a:t>Конец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1" name="CustomShape 14"/>
          <p:cNvSpPr/>
          <p:nvPr/>
        </p:nvSpPr>
        <p:spPr>
          <a:xfrm flipH="1">
            <a:off x="10144800" y="5201640"/>
            <a:ext cx="9000" cy="20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3CD7CF0-F068-45FD-85E6-A5B8C8F6EDB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Алгоритмические структуры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838080" y="1935360"/>
            <a:ext cx="1051524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Следование (последовательность)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однократное выполнение операций в том порядке, в котором они записаны в тексте программы.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Ветвление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однократное выполнение одной из двух или более операций, в зависимости от выполнения заданного условия.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Цикл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многократное исполнение одной и той же операции до тех пор, пока выполняется заданное условие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838080" y="134352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Следование (последовательность)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однократное выполнение операций в том порядке, в котором они записаны в тексте программы.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430C673-0060-4F1C-87E4-181C3B2DAC0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Следование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2008080" y="359172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 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1814400" y="2863800"/>
            <a:ext cx="1521360" cy="4320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0" name="CustomShape 6"/>
          <p:cNvSpPr/>
          <p:nvPr/>
        </p:nvSpPr>
        <p:spPr>
          <a:xfrm rot="16200000" flipH="1">
            <a:off x="2432160" y="3439440"/>
            <a:ext cx="295200" cy="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61" name="CustomShape 7"/>
          <p:cNvSpPr/>
          <p:nvPr/>
        </p:nvSpPr>
        <p:spPr>
          <a:xfrm>
            <a:off x="2010960" y="442908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62" name="CustomShape 8"/>
          <p:cNvSpPr/>
          <p:nvPr/>
        </p:nvSpPr>
        <p:spPr>
          <a:xfrm>
            <a:off x="2584080" y="4095720"/>
            <a:ext cx="2520" cy="33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63" name="CustomShape 9"/>
          <p:cNvSpPr/>
          <p:nvPr/>
        </p:nvSpPr>
        <p:spPr>
          <a:xfrm flipH="1">
            <a:off x="2583360" y="4933080"/>
            <a:ext cx="2520" cy="31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64" name="CustomShape 10"/>
          <p:cNvSpPr/>
          <p:nvPr/>
        </p:nvSpPr>
        <p:spPr>
          <a:xfrm>
            <a:off x="1855080" y="5265360"/>
            <a:ext cx="143964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Конец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5" name="CustomShape 11"/>
          <p:cNvSpPr/>
          <p:nvPr/>
        </p:nvSpPr>
        <p:spPr>
          <a:xfrm>
            <a:off x="1824120" y="232128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66" name="CustomShape 12"/>
          <p:cNvSpPr/>
          <p:nvPr/>
        </p:nvSpPr>
        <p:spPr>
          <a:xfrm>
            <a:off x="7835040" y="2321280"/>
            <a:ext cx="13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67" name="CustomShape 13"/>
          <p:cNvSpPr/>
          <p:nvPr/>
        </p:nvSpPr>
        <p:spPr>
          <a:xfrm>
            <a:off x="6743520" y="2778120"/>
            <a:ext cx="439200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speed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=-100;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M2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motor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M3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speed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script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wait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20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00)	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68" name="CustomShape 14"/>
          <p:cNvSpPr/>
          <p:nvPr/>
        </p:nvSpPr>
        <p:spPr>
          <a:xfrm>
            <a:off x="6743520" y="4398840"/>
            <a:ext cx="4145040" cy="16383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  <a:ea typeface="Arial"/>
              </a:rPr>
              <a:t>Пример в TRIK Studio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69" name="Рисунок 18"/>
          <p:cNvPicPr/>
          <p:nvPr/>
        </p:nvPicPr>
        <p:blipFill>
          <a:blip r:embed="rId2"/>
          <a:stretch/>
        </p:blipFill>
        <p:spPr>
          <a:xfrm>
            <a:off x="6954480" y="4925160"/>
            <a:ext cx="3722400" cy="986400"/>
          </a:xfrm>
          <a:prstGeom prst="rect">
            <a:avLst/>
          </a:prstGeom>
          <a:ln>
            <a:noFill/>
          </a:ln>
        </p:spPr>
      </p:pic>
      <p:sp>
        <p:nvSpPr>
          <p:cNvPr id="270" name="CustomShape 15"/>
          <p:cNvSpPr/>
          <p:nvPr/>
        </p:nvSpPr>
        <p:spPr>
          <a:xfrm>
            <a:off x="7929720" y="4491360"/>
            <a:ext cx="1772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Пример в TRIK Studio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838080" y="1357560"/>
            <a:ext cx="1051524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2.1.5. </a:t>
            </a:r>
            <a:r>
              <a:rPr lang="ru-RU" sz="2000" b="1" spc="-1" dirty="0">
                <a:solidFill>
                  <a:srgbClr val="000000"/>
                </a:solidFill>
                <a:latin typeface="Calibri"/>
                <a:ea typeface="Arial"/>
              </a:rPr>
              <a:t>(самостоятельно)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Написать алгоритм движения модели «змейкой». Использовать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энкодерную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модель.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C468EE1-D35D-40C9-8279-B1BC4BD086B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Следование.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Picture 1"/>
          <p:cNvPicPr/>
          <p:nvPr/>
        </p:nvPicPr>
        <p:blipFill>
          <a:blip r:embed="rId2"/>
          <a:stretch/>
        </p:blipFill>
        <p:spPr>
          <a:xfrm>
            <a:off x="3414600" y="2296080"/>
            <a:ext cx="5362200" cy="378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CBCACD7-F750-4A68-823C-1BC1CB51292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7" name="Рисунок 6"/>
          <p:cNvPicPr/>
          <p:nvPr/>
        </p:nvPicPr>
        <p:blipFill>
          <a:blip r:embed="rId2"/>
          <a:srcRect l="18161" t="7279" r="21566" b="7269"/>
          <a:stretch/>
        </p:blipFill>
        <p:spPr>
          <a:xfrm>
            <a:off x="8938440" y="3205440"/>
            <a:ext cx="2414880" cy="2139120"/>
          </a:xfrm>
          <a:prstGeom prst="rect">
            <a:avLst/>
          </a:prstGeom>
          <a:ln>
            <a:noFill/>
          </a:ln>
        </p:spPr>
      </p:pic>
      <p:sp>
        <p:nvSpPr>
          <p:cNvPr id="278" name="CustomShape 3"/>
          <p:cNvSpPr/>
          <p:nvPr/>
        </p:nvSpPr>
        <p:spPr>
          <a:xfrm>
            <a:off x="838080" y="1357560"/>
            <a:ext cx="105152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Выполнение программы идет по одной из двух, нескольких или множества ветвей. Выбор ветви зависит от условия на входе ветвления и поступивших сюда данных.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838080" y="3177360"/>
            <a:ext cx="810000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Существует две основные формы условной инструкции, встречающиеся в реальных языках программирования: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(оператор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if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) 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оператор многозначного выбора (оператор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switch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8E4D4CB-B359-43FE-9051-C976DA4D5ACD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Условный оператор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838080" y="3672000"/>
            <a:ext cx="736488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Встречаются следующие формы условного оператора: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с одной ветвью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с двумя ветвями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с несколькими условиями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838080" y="1363320"/>
            <a:ext cx="1051524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реализует выполнение одной последовательности (ветви) команд при условии, что некоторое логическое выражение (условие) принимает значение «истина», и другой  последовательности (ветви), если выражение "ложно". Любая из этих последовательностей может быть "пустой", т.е. не выполнять никаких действий.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вперед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838080" y="1491840"/>
            <a:ext cx="105152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Arial"/>
              </a:rPr>
              <a:t>Движение вперед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базовой тележки задается подачей на левый и правый мотор одинаковой скорости.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838080" y="2948760"/>
            <a:ext cx="7667280" cy="26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В TRIK Studio для подачи мощности на мотор существует отдельный блок </a:t>
            </a: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«Моторы вперед»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. </a:t>
            </a:r>
            <a:br/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У этого блока два свойства: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Порты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Скорость.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8505720" y="3142440"/>
            <a:ext cx="2847600" cy="285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D8A0D0A-4BB1-47A9-A319-5E716A3F43D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Условный оператор с 1 ветвью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7320136" y="3176640"/>
            <a:ext cx="4175024" cy="29886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7084823" y="1960167"/>
            <a:ext cx="4635360" cy="9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if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encoder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E2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read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 &lt;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10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00)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	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(100)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8259480" y="1496520"/>
            <a:ext cx="20106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2471400" y="1478520"/>
            <a:ext cx="1603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1" name="CustomShape 7"/>
          <p:cNvSpPr/>
          <p:nvPr/>
        </p:nvSpPr>
        <p:spPr>
          <a:xfrm>
            <a:off x="1820041" y="2924944"/>
            <a:ext cx="2106616" cy="130824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libri"/>
                <a:ea typeface="Trebuchet MS"/>
              </a:rPr>
              <a:t>Условие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94" name="CustomShape 10"/>
          <p:cNvSpPr/>
          <p:nvPr/>
        </p:nvSpPr>
        <p:spPr>
          <a:xfrm>
            <a:off x="4440304" y="4181650"/>
            <a:ext cx="1151640" cy="503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Calibri"/>
                <a:ea typeface="Trebuchet MS"/>
              </a:rPr>
              <a:t>действие 1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95" name="CustomShape 11"/>
          <p:cNvSpPr/>
          <p:nvPr/>
        </p:nvSpPr>
        <p:spPr>
          <a:xfrm>
            <a:off x="3926657" y="3570008"/>
            <a:ext cx="1089467" cy="611641"/>
          </a:xfrm>
          <a:prstGeom prst="bentConnector2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96" name="CustomShape 12"/>
          <p:cNvSpPr/>
          <p:nvPr/>
        </p:nvSpPr>
        <p:spPr>
          <a:xfrm>
            <a:off x="2195518" y="4433470"/>
            <a:ext cx="741418" cy="3395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ложь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97" name="CustomShape 13"/>
          <p:cNvSpPr/>
          <p:nvPr/>
        </p:nvSpPr>
        <p:spPr>
          <a:xfrm>
            <a:off x="4077736" y="3242810"/>
            <a:ext cx="787309" cy="3117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истина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98" name="CustomShape 14"/>
          <p:cNvSpPr/>
          <p:nvPr/>
        </p:nvSpPr>
        <p:spPr>
          <a:xfrm rot="5400000">
            <a:off x="3692917" y="3865724"/>
            <a:ext cx="503640" cy="2142775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C6C0C9-8281-E288-A100-DF95DEE2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33" y="3573016"/>
            <a:ext cx="3917651" cy="2454227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98051E4-6189-0A0A-02B0-D0B59FBE2F23}"/>
              </a:ext>
            </a:extLst>
          </p:cNvPr>
          <p:cNvCxnSpPr>
            <a:cxnSpLocks/>
            <a:endCxn id="291" idx="0"/>
          </p:cNvCxnSpPr>
          <p:nvPr/>
        </p:nvCxnSpPr>
        <p:spPr>
          <a:xfrm>
            <a:off x="2873349" y="2205536"/>
            <a:ext cx="0" cy="719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A33D798-88A2-4DA1-3FD7-A133A2798FC1}"/>
              </a:ext>
            </a:extLst>
          </p:cNvPr>
          <p:cNvCxnSpPr>
            <a:cxnSpLocks/>
            <a:stCxn id="291" idx="2"/>
          </p:cNvCxnSpPr>
          <p:nvPr/>
        </p:nvCxnSpPr>
        <p:spPr>
          <a:xfrm>
            <a:off x="2873349" y="4233184"/>
            <a:ext cx="0" cy="1500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stomShape 12">
            <a:extLst>
              <a:ext uri="{FF2B5EF4-FFF2-40B4-BE49-F238E27FC236}">
                <a16:creationId xmlns:a16="http://schemas.microsoft.com/office/drawing/2014/main" id="{9B7720DE-B165-E11E-57B8-14B0AC6D56CE}"/>
              </a:ext>
            </a:extLst>
          </p:cNvPr>
          <p:cNvSpPr/>
          <p:nvPr/>
        </p:nvSpPr>
        <p:spPr>
          <a:xfrm>
            <a:off x="2799008" y="5109477"/>
            <a:ext cx="148680" cy="1436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7044DFC-A9F0-4FD8-AD44-5F4FFB9B2B2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Условный оператор с 2 ветвями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7023240" y="1929960"/>
            <a:ext cx="4248000" cy="21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if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encoder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E2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read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 &lt; 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10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00)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    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(100)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else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	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Trebuchet MS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    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-4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7321936" y="3356992"/>
            <a:ext cx="3525872" cy="32403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05" name="CustomShape 6"/>
          <p:cNvSpPr/>
          <p:nvPr/>
        </p:nvSpPr>
        <p:spPr>
          <a:xfrm>
            <a:off x="484806" y="4170483"/>
            <a:ext cx="1458416" cy="911992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Calibri"/>
                <a:ea typeface="Trebuchet MS"/>
              </a:rPr>
              <a:t>действие 1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06" name="CustomShape 7"/>
          <p:cNvSpPr/>
          <p:nvPr/>
        </p:nvSpPr>
        <p:spPr>
          <a:xfrm flipH="1">
            <a:off x="1177807" y="3425376"/>
            <a:ext cx="921280" cy="745107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08" name="CustomShape 9"/>
          <p:cNvSpPr/>
          <p:nvPr/>
        </p:nvSpPr>
        <p:spPr>
          <a:xfrm>
            <a:off x="4433953" y="4077072"/>
            <a:ext cx="1458416" cy="911992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Calibri"/>
                <a:ea typeface="Trebuchet MS"/>
              </a:rPr>
              <a:t>действие 2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09" name="CustomShape 10"/>
          <p:cNvSpPr/>
          <p:nvPr/>
        </p:nvSpPr>
        <p:spPr>
          <a:xfrm>
            <a:off x="4223792" y="3429000"/>
            <a:ext cx="939369" cy="660168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10" name="CustomShape 11"/>
          <p:cNvSpPr/>
          <p:nvPr/>
        </p:nvSpPr>
        <p:spPr>
          <a:xfrm rot="16200000" flipH="1">
            <a:off x="2237570" y="4504037"/>
            <a:ext cx="450693" cy="1530314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12" name="CustomShape 13"/>
          <p:cNvSpPr/>
          <p:nvPr/>
        </p:nvSpPr>
        <p:spPr>
          <a:xfrm rot="5400000">
            <a:off x="3984139" y="4318893"/>
            <a:ext cx="508849" cy="1849194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13" name="CustomShape 14"/>
          <p:cNvSpPr/>
          <p:nvPr/>
        </p:nvSpPr>
        <p:spPr>
          <a:xfrm>
            <a:off x="1388094" y="3020536"/>
            <a:ext cx="656469" cy="456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ложь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14" name="CustomShape 15"/>
          <p:cNvSpPr/>
          <p:nvPr/>
        </p:nvSpPr>
        <p:spPr>
          <a:xfrm>
            <a:off x="4156560" y="2864880"/>
            <a:ext cx="997116" cy="499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latin typeface="Calibri"/>
              </a:rPr>
              <a:t>истина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16" name="CustomShape 17"/>
          <p:cNvSpPr/>
          <p:nvPr/>
        </p:nvSpPr>
        <p:spPr>
          <a:xfrm>
            <a:off x="2471400" y="1478520"/>
            <a:ext cx="1603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17" name="CustomShape 18"/>
          <p:cNvSpPr/>
          <p:nvPr/>
        </p:nvSpPr>
        <p:spPr>
          <a:xfrm>
            <a:off x="8259480" y="1496520"/>
            <a:ext cx="20106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75DBFC-6CF4-2ABD-094F-31EE8B57E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3" y="3681503"/>
            <a:ext cx="3240360" cy="2862021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5610B46-F74E-A7EF-EABF-CFE09822D4D0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170484" y="2001112"/>
            <a:ext cx="600" cy="779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ustomShape 7">
            <a:extLst>
              <a:ext uri="{FF2B5EF4-FFF2-40B4-BE49-F238E27FC236}">
                <a16:creationId xmlns:a16="http://schemas.microsoft.com/office/drawing/2014/main" id="{84EA4470-3513-B34F-CEA3-E23B80C2443F}"/>
              </a:ext>
            </a:extLst>
          </p:cNvPr>
          <p:cNvSpPr/>
          <p:nvPr/>
        </p:nvSpPr>
        <p:spPr>
          <a:xfrm>
            <a:off x="2117176" y="2780928"/>
            <a:ext cx="2106616" cy="130824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libri"/>
                <a:ea typeface="Trebuchet MS"/>
              </a:rPr>
              <a:t>Условие</a:t>
            </a:r>
            <a:endParaRPr lang="ru-RU" sz="1200" b="0" strike="noStrike" spc="-1" dirty="0">
              <a:latin typeface="Arial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3306DE3-E48F-B491-7DD6-DB03CB439706}"/>
              </a:ext>
            </a:extLst>
          </p:cNvPr>
          <p:cNvCxnSpPr>
            <a:cxnSpLocks/>
          </p:cNvCxnSpPr>
          <p:nvPr/>
        </p:nvCxnSpPr>
        <p:spPr>
          <a:xfrm flipH="1">
            <a:off x="3264087" y="5560137"/>
            <a:ext cx="600" cy="779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" name="CustomShape 12"/>
          <p:cNvSpPr/>
          <p:nvPr/>
        </p:nvSpPr>
        <p:spPr>
          <a:xfrm>
            <a:off x="3170484" y="5401130"/>
            <a:ext cx="187207" cy="191632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8607240" y="6104893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ECA5527-A970-450B-AF6A-759C4BE70B9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Несколько условий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2402280" y="2468893"/>
            <a:ext cx="1583640" cy="91188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1105920" y="3345493"/>
            <a:ext cx="1151640" cy="503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Действие 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2" name="CustomShape 5"/>
          <p:cNvSpPr/>
          <p:nvPr/>
        </p:nvSpPr>
        <p:spPr>
          <a:xfrm flipH="1">
            <a:off x="1681920" y="2925013"/>
            <a:ext cx="720000" cy="420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23" name="CustomShape 6"/>
          <p:cNvSpPr/>
          <p:nvPr/>
        </p:nvSpPr>
        <p:spPr>
          <a:xfrm flipH="1">
            <a:off x="3193560" y="2060293"/>
            <a:ext cx="360" cy="40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24" name="CustomShape 7"/>
          <p:cNvSpPr/>
          <p:nvPr/>
        </p:nvSpPr>
        <p:spPr>
          <a:xfrm>
            <a:off x="3986280" y="2925013"/>
            <a:ext cx="647280" cy="348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25" name="CustomShape 8"/>
          <p:cNvSpPr/>
          <p:nvPr/>
        </p:nvSpPr>
        <p:spPr>
          <a:xfrm rot="16200000" flipH="1">
            <a:off x="1606320" y="3925453"/>
            <a:ext cx="1582920" cy="14313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26" name="CustomShape 9"/>
          <p:cNvSpPr/>
          <p:nvPr/>
        </p:nvSpPr>
        <p:spPr>
          <a:xfrm>
            <a:off x="3113640" y="5361133"/>
            <a:ext cx="148680" cy="1436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27" name="CustomShape 10"/>
          <p:cNvSpPr/>
          <p:nvPr/>
        </p:nvSpPr>
        <p:spPr>
          <a:xfrm>
            <a:off x="1800720" y="2637013"/>
            <a:ext cx="434520" cy="2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8" name="CustomShape 11"/>
          <p:cNvSpPr/>
          <p:nvPr/>
        </p:nvSpPr>
        <p:spPr>
          <a:xfrm>
            <a:off x="4153320" y="2613253"/>
            <a:ext cx="37800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9" name="CustomShape 12"/>
          <p:cNvSpPr/>
          <p:nvPr/>
        </p:nvSpPr>
        <p:spPr>
          <a:xfrm flipH="1">
            <a:off x="3187440" y="5505133"/>
            <a:ext cx="360" cy="33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30" name="CustomShape 13"/>
          <p:cNvSpPr/>
          <p:nvPr/>
        </p:nvSpPr>
        <p:spPr>
          <a:xfrm>
            <a:off x="2468160" y="1226893"/>
            <a:ext cx="1603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8256240" y="1244893"/>
            <a:ext cx="20106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32" name="CustomShape 15"/>
          <p:cNvSpPr/>
          <p:nvPr/>
        </p:nvSpPr>
        <p:spPr>
          <a:xfrm>
            <a:off x="3839760" y="3273853"/>
            <a:ext cx="1583640" cy="91188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3" name="CustomShape 16"/>
          <p:cNvSpPr/>
          <p:nvPr/>
        </p:nvSpPr>
        <p:spPr>
          <a:xfrm>
            <a:off x="2528280" y="4145413"/>
            <a:ext cx="1151640" cy="503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Действие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4" name="CustomShape 17"/>
          <p:cNvSpPr/>
          <p:nvPr/>
        </p:nvSpPr>
        <p:spPr>
          <a:xfrm flipH="1">
            <a:off x="3104640" y="3724933"/>
            <a:ext cx="720000" cy="420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35" name="CustomShape 18"/>
          <p:cNvSpPr/>
          <p:nvPr/>
        </p:nvSpPr>
        <p:spPr>
          <a:xfrm>
            <a:off x="5433480" y="3724933"/>
            <a:ext cx="647280" cy="348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36" name="CustomShape 19"/>
          <p:cNvSpPr/>
          <p:nvPr/>
        </p:nvSpPr>
        <p:spPr>
          <a:xfrm>
            <a:off x="5600520" y="3412813"/>
            <a:ext cx="37800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7" name="CustomShape 20"/>
          <p:cNvSpPr/>
          <p:nvPr/>
        </p:nvSpPr>
        <p:spPr>
          <a:xfrm>
            <a:off x="5505120" y="4092493"/>
            <a:ext cx="1151640" cy="503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Действие 3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8" name="CustomShape 21"/>
          <p:cNvSpPr/>
          <p:nvPr/>
        </p:nvSpPr>
        <p:spPr>
          <a:xfrm rot="16200000" flipH="1">
            <a:off x="3659760" y="4093573"/>
            <a:ext cx="340920" cy="145260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39" name="CustomShape 22"/>
          <p:cNvSpPr/>
          <p:nvPr/>
        </p:nvSpPr>
        <p:spPr>
          <a:xfrm>
            <a:off x="4557240" y="4918693"/>
            <a:ext cx="148680" cy="1436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40" name="CustomShape 23"/>
          <p:cNvSpPr/>
          <p:nvPr/>
        </p:nvSpPr>
        <p:spPr>
          <a:xfrm flipV="1">
            <a:off x="4706280" y="4596133"/>
            <a:ext cx="1374480" cy="39384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41" name="CustomShape 24"/>
          <p:cNvSpPr/>
          <p:nvPr/>
        </p:nvSpPr>
        <p:spPr>
          <a:xfrm>
            <a:off x="3301200" y="3429373"/>
            <a:ext cx="434520" cy="2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42" name="CustomShape 25"/>
          <p:cNvSpPr/>
          <p:nvPr/>
        </p:nvSpPr>
        <p:spPr>
          <a:xfrm flipV="1">
            <a:off x="3262320" y="5062333"/>
            <a:ext cx="1369080" cy="37008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43" name="CustomShape 26"/>
          <p:cNvSpPr/>
          <p:nvPr/>
        </p:nvSpPr>
        <p:spPr>
          <a:xfrm>
            <a:off x="7440300" y="1602893"/>
            <a:ext cx="5076720" cy="179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if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(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encoder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(E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2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read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 &lt; 500)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   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M2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10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0)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elif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(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encoder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E2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read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 &lt; 1000)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	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   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M2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7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0)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else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  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M1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5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0)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script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wait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(2000)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44" name="CustomShape 27"/>
          <p:cNvSpPr/>
          <p:nvPr/>
        </p:nvSpPr>
        <p:spPr>
          <a:xfrm>
            <a:off x="7228440" y="3471852"/>
            <a:ext cx="3855480" cy="3386148"/>
          </a:xfrm>
          <a:prstGeom prst="rect">
            <a:avLst/>
          </a:prstGeom>
          <a:solidFill>
            <a:srgbClr val="00B050"/>
          </a:solidFill>
          <a:ln w="255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Пример в TRIK Studio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" name="Рисунок 4" descr="Изображение выглядит как диаграмма, текст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8AB32157-0A01-006F-522A-FD544264B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00" y="3849133"/>
            <a:ext cx="3447961" cy="287573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09FD5AF-D58D-4811-B7D8-73216FFC6CD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2.1.6.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838080" y="2492896"/>
            <a:ext cx="5251680" cy="1671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Инфракрасный датчик расстояния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аналоговый датчик для измерения расстояния.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Рабочий диапазон: 10–80 см.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50" name="Рисунок 25"/>
          <p:cNvPicPr/>
          <p:nvPr/>
        </p:nvPicPr>
        <p:blipFill>
          <a:blip r:embed="rId2"/>
          <a:srcRect l="8593" t="25987" r="5011" b="30340"/>
          <a:stretch/>
        </p:blipFill>
        <p:spPr>
          <a:xfrm>
            <a:off x="6390000" y="2492896"/>
            <a:ext cx="2999160" cy="1515960"/>
          </a:xfrm>
          <a:prstGeom prst="rect">
            <a:avLst/>
          </a:prstGeom>
          <a:ln>
            <a:noFill/>
          </a:ln>
        </p:spPr>
      </p:pic>
      <p:sp>
        <p:nvSpPr>
          <p:cNvPr id="351" name="CustomShape 5"/>
          <p:cNvSpPr/>
          <p:nvPr/>
        </p:nvSpPr>
        <p:spPr>
          <a:xfrm>
            <a:off x="899640" y="4362736"/>
            <a:ext cx="10453680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 TRIK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Studio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все датчики подключаются на панели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«Настройка сенсоров».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3D68BBD-6E92-403D-9C45-FA297DABB24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1269360" y="3297600"/>
            <a:ext cx="3616200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В TRIK Studio все датчики подключаются на панели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Trebuchet MS"/>
              </a:rPr>
              <a:t>«Настройка сенсоров».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56" name="Picture 2"/>
          <p:cNvPicPr/>
          <p:nvPr/>
        </p:nvPicPr>
        <p:blipFill>
          <a:blip r:embed="rId2"/>
          <a:stretch/>
        </p:blipFill>
        <p:spPr>
          <a:xfrm>
            <a:off x="5753520" y="2608560"/>
            <a:ext cx="5599800" cy="2622960"/>
          </a:xfrm>
          <a:prstGeom prst="rect">
            <a:avLst/>
          </a:prstGeom>
          <a:ln>
            <a:noFill/>
          </a:ln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id="{B8738435-C2F8-4393-A695-C7D318CFD455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2.1.6.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9FC2D51-84FB-4363-9F5B-A9248A06103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1269360" y="3297600"/>
            <a:ext cx="2888280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Или в режиме 2D-модели на панели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Trebuchet MS"/>
              </a:rPr>
              <a:t>«Порты».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61" name="Picture 5"/>
          <p:cNvPicPr/>
          <p:nvPr/>
        </p:nvPicPr>
        <p:blipFill>
          <a:blip r:embed="rId2"/>
          <a:stretch/>
        </p:blipFill>
        <p:spPr>
          <a:xfrm>
            <a:off x="4502880" y="2192040"/>
            <a:ext cx="6850440" cy="4164120"/>
          </a:xfrm>
          <a:prstGeom prst="rect">
            <a:avLst/>
          </a:prstGeom>
          <a:ln>
            <a:noFill/>
          </a:ln>
        </p:spPr>
      </p:pic>
      <p:sp>
        <p:nvSpPr>
          <p:cNvPr id="362" name="CustomShape 5"/>
          <p:cNvSpPr/>
          <p:nvPr/>
        </p:nvSpPr>
        <p:spPr>
          <a:xfrm>
            <a:off x="7737840" y="4658400"/>
            <a:ext cx="1526400" cy="134532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0430F443-AC65-4BE1-8E33-DB48D9003EFE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2.1.6.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C67A497-5F74-4DBD-8734-A0BFBAD7D72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838080" y="2399400"/>
            <a:ext cx="867960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ветвления в TRIK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Studio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используется блок </a:t>
            </a:r>
            <a:r>
              <a:rPr lang="ru-RU" sz="2400" b="1" spc="-1" dirty="0">
                <a:solidFill>
                  <a:srgbClr val="009933"/>
                </a:solidFill>
                <a:latin typeface="Calibri"/>
              </a:rPr>
              <a:t>«Условие»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у которого имеется только одно свойство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само условие.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67" name="CustomShape 5"/>
          <p:cNvSpPr/>
          <p:nvPr/>
        </p:nvSpPr>
        <p:spPr>
          <a:xfrm>
            <a:off x="838080" y="3435480"/>
            <a:ext cx="8591760" cy="85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Использование значений датчика осуществляется в TRIK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Studio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через </a:t>
            </a:r>
            <a:r>
              <a:rPr lang="ru-RU" sz="2400" b="1" strike="noStrike" spc="-1" dirty="0">
                <a:solidFill>
                  <a:srgbClr val="009933"/>
                </a:solidFill>
                <a:latin typeface="Calibri"/>
                <a:ea typeface="Trebuchet MS"/>
              </a:rPr>
              <a:t>сенсорные переменные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68" name="CustomShape 6"/>
          <p:cNvSpPr/>
          <p:nvPr/>
        </p:nvSpPr>
        <p:spPr>
          <a:xfrm>
            <a:off x="838080" y="4452480"/>
            <a:ext cx="8066232" cy="15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При подключении датчика: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к порту A1 используется сенсорная переменная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sensorA1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к порту A2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sensorA2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 т.д.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8C3B9-51F0-4201-BAFB-FFE0AF9E7FED}"/>
              </a:ext>
            </a:extLst>
          </p:cNvPr>
          <p:cNvSpPr txBox="1"/>
          <p:nvPr/>
        </p:nvSpPr>
        <p:spPr>
          <a:xfrm>
            <a:off x="5445438" y="5301291"/>
            <a:ext cx="604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Сенсорной переменной нельзя присвоить значение. В нее записывается регулярно показание с датчика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583FCDF-5787-4BA1-B039-475C902B6382}"/>
              </a:ext>
            </a:extLst>
          </p:cNvPr>
          <p:cNvSpPr/>
          <p:nvPr/>
        </p:nvSpPr>
        <p:spPr>
          <a:xfrm>
            <a:off x="5303912" y="5229200"/>
            <a:ext cx="6328808" cy="75705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1440A0A7-497B-4867-8236-E769199A479F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2.1.6.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 descr="Изображение выглядит как текст, снимок экрана, Прямоугольник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994FF6E3-7F69-2502-5F55-9EE191445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399400"/>
            <a:ext cx="2766300" cy="153175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577FC4F-955F-4CC6-83F4-9CCDBC354E0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Операторы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2" name="Table 3"/>
          <p:cNvGraphicFramePr/>
          <p:nvPr>
            <p:extLst>
              <p:ext uri="{D42A27DB-BD31-4B8C-83A1-F6EECF244321}">
                <p14:modId xmlns:p14="http://schemas.microsoft.com/office/powerpoint/2010/main" val="2564140480"/>
              </p:ext>
            </p:extLst>
          </p:nvPr>
        </p:nvGraphicFramePr>
        <p:xfrm>
          <a:off x="2033100" y="2924944"/>
          <a:ext cx="8125200" cy="3200400"/>
        </p:xfrm>
        <a:graphic>
          <a:graphicData uri="http://schemas.openxmlformats.org/drawingml/2006/table">
            <a:tbl>
              <a:tblPr/>
              <a:tblGrid>
                <a:gridCol w="316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Оператор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Синтаксис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Пример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равенство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==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enterButton == 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неравенство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!=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rightButton != 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больше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&gt;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sensorA1 &gt; 50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меньше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&lt;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sensorA2 &lt; 30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больше или равно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&gt;=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sensorA3 &gt;= 50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меньше или равно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&lt;=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sensorA4 &lt;= 50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3" name="CustomShape 4"/>
          <p:cNvSpPr/>
          <p:nvPr/>
        </p:nvSpPr>
        <p:spPr>
          <a:xfrm>
            <a:off x="4405500" y="2323620"/>
            <a:ext cx="33804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Операторы сравнения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374" name="CustomShape 5"/>
          <p:cNvSpPr/>
          <p:nvPr/>
        </p:nvSpPr>
        <p:spPr>
          <a:xfrm>
            <a:off x="838080" y="1354514"/>
            <a:ext cx="10515240" cy="36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задания различных условий роботу необходимы операторы сравнения и логические операторы.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DC2DD41-58EB-41EC-A114-3EB42EC7322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Операторы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7" name="Table 3"/>
          <p:cNvGraphicFramePr/>
          <p:nvPr>
            <p:extLst>
              <p:ext uri="{D42A27DB-BD31-4B8C-83A1-F6EECF244321}">
                <p14:modId xmlns:p14="http://schemas.microsoft.com/office/powerpoint/2010/main" val="857161513"/>
              </p:ext>
            </p:extLst>
          </p:nvPr>
        </p:nvGraphicFramePr>
        <p:xfrm>
          <a:off x="832191" y="3427543"/>
          <a:ext cx="10946551" cy="1828800"/>
        </p:xfrm>
        <a:graphic>
          <a:graphicData uri="http://schemas.openxmlformats.org/drawingml/2006/table">
            <a:tbl>
              <a:tblPr/>
              <a:tblGrid>
                <a:gridCol w="4262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3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Оператор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Синтаксис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Пример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логическое отрицание, НЕ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!</a:t>
                      </a:r>
                      <a:endParaRPr lang="ru-RU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!flag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логическое умножение, 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&amp;&amp;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или </a:t>
                      </a: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and</a:t>
                      </a:r>
                      <a:endParaRPr lang="ru-RU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(sensorA1&gt;20) 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and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(sensorA1&lt;60)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логическое сложение, ИЛИ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||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или </a:t>
                      </a: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or</a:t>
                      </a:r>
                      <a:endParaRPr lang="ru-RU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(sensorA1&lt;30) 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or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(sensorA1&gt;70)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" name="CustomShape 5"/>
          <p:cNvSpPr/>
          <p:nvPr/>
        </p:nvSpPr>
        <p:spPr>
          <a:xfrm>
            <a:off x="4621155" y="2510460"/>
            <a:ext cx="33804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Логические операторы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48708E90-E9A9-A503-2BE2-F3C6EA176402}"/>
              </a:ext>
            </a:extLst>
          </p:cNvPr>
          <p:cNvSpPr/>
          <p:nvPr/>
        </p:nvSpPr>
        <p:spPr>
          <a:xfrm>
            <a:off x="838080" y="1354514"/>
            <a:ext cx="10515240" cy="36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задания различных условий роботу необходимы операторы сравнения и логические операторы.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7F1186-728C-4E77-B969-8D757D80AE9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CustomShape 4"/>
          <p:cNvSpPr/>
          <p:nvPr/>
        </p:nvSpPr>
        <p:spPr>
          <a:xfrm>
            <a:off x="838080" y="2405160"/>
            <a:ext cx="4822560" cy="9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Инфракрасный датчик расстояния 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 аналоговый датчик для измерения расстояния.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Рабочий диапазон: 10–80 см.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7467840" y="3091680"/>
            <a:ext cx="2188800" cy="95076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sensorA1&gt;50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85" name="CustomShape 6"/>
          <p:cNvSpPr/>
          <p:nvPr/>
        </p:nvSpPr>
        <p:spPr>
          <a:xfrm>
            <a:off x="5806800" y="3710160"/>
            <a:ext cx="1401840" cy="65592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Нарисовать веселый смайл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86" name="CustomShape 7"/>
          <p:cNvSpPr/>
          <p:nvPr/>
        </p:nvSpPr>
        <p:spPr>
          <a:xfrm>
            <a:off x="7755480" y="2405160"/>
            <a:ext cx="1642680" cy="509400"/>
          </a:xfrm>
          <a:prstGeom prst="ellipse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Начало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7" name="CustomShape 8"/>
          <p:cNvSpPr/>
          <p:nvPr/>
        </p:nvSpPr>
        <p:spPr>
          <a:xfrm rot="10800000" flipV="1">
            <a:off x="6507540" y="3563101"/>
            <a:ext cx="948060" cy="141842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88" name="CustomShape 9"/>
          <p:cNvSpPr/>
          <p:nvPr/>
        </p:nvSpPr>
        <p:spPr>
          <a:xfrm rot="5400000">
            <a:off x="8481600" y="2995920"/>
            <a:ext cx="176400" cy="1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89" name="CustomShape 10"/>
          <p:cNvSpPr/>
          <p:nvPr/>
        </p:nvSpPr>
        <p:spPr>
          <a:xfrm>
            <a:off x="10053720" y="3710160"/>
            <a:ext cx="1295640" cy="65592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Нарисовать грустный смайл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0" name="CustomShape 11"/>
          <p:cNvSpPr/>
          <p:nvPr/>
        </p:nvSpPr>
        <p:spPr>
          <a:xfrm>
            <a:off x="9657000" y="3567240"/>
            <a:ext cx="1044360" cy="1425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91" name="CustomShape 12"/>
          <p:cNvSpPr/>
          <p:nvPr/>
        </p:nvSpPr>
        <p:spPr>
          <a:xfrm rot="16200000" flipH="1">
            <a:off x="7453080" y="3420720"/>
            <a:ext cx="141840" cy="20329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92" name="CustomShape 13"/>
          <p:cNvSpPr/>
          <p:nvPr/>
        </p:nvSpPr>
        <p:spPr>
          <a:xfrm>
            <a:off x="8545320" y="4427280"/>
            <a:ext cx="148680" cy="1436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93" name="CustomShape 14"/>
          <p:cNvSpPr/>
          <p:nvPr/>
        </p:nvSpPr>
        <p:spPr>
          <a:xfrm rot="5400000">
            <a:off x="9632160" y="3428640"/>
            <a:ext cx="132120" cy="20073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94" name="CustomShape 15"/>
          <p:cNvSpPr/>
          <p:nvPr/>
        </p:nvSpPr>
        <p:spPr>
          <a:xfrm>
            <a:off x="6741360" y="3214080"/>
            <a:ext cx="4795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5" name="CustomShape 16"/>
          <p:cNvSpPr/>
          <p:nvPr/>
        </p:nvSpPr>
        <p:spPr>
          <a:xfrm>
            <a:off x="9892080" y="3207240"/>
            <a:ext cx="5713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6" name="CustomShape 17"/>
          <p:cNvSpPr/>
          <p:nvPr/>
        </p:nvSpPr>
        <p:spPr>
          <a:xfrm>
            <a:off x="8043840" y="4655160"/>
            <a:ext cx="1151640" cy="611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подождать 3 секунды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7" name="CustomShape 18"/>
          <p:cNvSpPr/>
          <p:nvPr/>
        </p:nvSpPr>
        <p:spPr>
          <a:xfrm>
            <a:off x="7890480" y="5435280"/>
            <a:ext cx="1439640" cy="418680"/>
          </a:xfrm>
          <a:prstGeom prst="ellipse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Конец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8" name="CustomShape 19"/>
          <p:cNvSpPr/>
          <p:nvPr/>
        </p:nvSpPr>
        <p:spPr>
          <a:xfrm flipH="1">
            <a:off x="8609760" y="5267520"/>
            <a:ext cx="9000" cy="16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99" name="CustomShape 20"/>
          <p:cNvSpPr/>
          <p:nvPr/>
        </p:nvSpPr>
        <p:spPr>
          <a:xfrm>
            <a:off x="8610480" y="4571280"/>
            <a:ext cx="9000" cy="83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5869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400" name="Рисунок 25"/>
          <p:cNvPicPr/>
          <p:nvPr/>
        </p:nvPicPr>
        <p:blipFill>
          <a:blip r:embed="rId2"/>
          <a:srcRect l="8593" t="25987" r="5011" b="30340"/>
          <a:stretch/>
        </p:blipFill>
        <p:spPr>
          <a:xfrm>
            <a:off x="1024560" y="4203360"/>
            <a:ext cx="2999160" cy="1515960"/>
          </a:xfrm>
          <a:prstGeom prst="rect">
            <a:avLst/>
          </a:prstGeom>
          <a:ln>
            <a:noFill/>
          </a:ln>
        </p:spPr>
      </p:pic>
      <p:sp>
        <p:nvSpPr>
          <p:cNvPr id="23" name="CustomShape 3">
            <a:extLst>
              <a:ext uri="{FF2B5EF4-FFF2-40B4-BE49-F238E27FC236}">
                <a16:creationId xmlns:a16="http://schemas.microsoft.com/office/drawing/2014/main" id="{95830769-C1F7-4847-A95A-89F0ECA1A30E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2.1.6.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29BBB6C-AEE6-423A-8E56-E9AF3CE73A8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вперед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4"/>
          <p:cNvPicPr/>
          <p:nvPr/>
        </p:nvPicPr>
        <p:blipFill>
          <a:blip r:embed="rId2"/>
          <a:stretch/>
        </p:blipFill>
        <p:spPr>
          <a:xfrm>
            <a:off x="1951920" y="2353680"/>
            <a:ext cx="8391240" cy="263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F32C70-591E-4EEE-9002-481D55B03D2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2109240" y="2317320"/>
            <a:ext cx="1800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1303920" y="2988360"/>
            <a:ext cx="453348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if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(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sensor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A1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read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 &gt; 50)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sadSmile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else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smile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script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wait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(3000)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6846120" y="2317320"/>
            <a:ext cx="3024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Решение в TRIK Studio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838080" y="5293440"/>
            <a:ext cx="1051524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 связях, идущих от условия, указывается в свойствах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истина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и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ложь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определения дальнейших действий, когда условие верно, и когда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нет.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C6B4EB4F-1E7A-4882-83BA-CE357F8EA8FE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2.1.6.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" name="Рисунок 4" descr="Изображение выглядит как диаграмма, снимок экран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264195B3-38FE-BF19-B561-82D3C9645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30" y="2685726"/>
            <a:ext cx="5646663" cy="260830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A1B3E1-90FA-4100-BEE3-F947B45B807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CustomShape 4"/>
          <p:cNvSpPr/>
          <p:nvPr/>
        </p:nvSpPr>
        <p:spPr>
          <a:xfrm>
            <a:off x="838080" y="1228680"/>
            <a:ext cx="1051524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проверки задачи используйте 2 разных поля: на одном стена близко к роботу, на другом - далеко.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33EABE04-D399-4B7D-AA8F-7AB5E521E1F0}"/>
              </a:ext>
            </a:extLst>
          </p:cNvPr>
          <p:cNvSpPr/>
          <p:nvPr/>
        </p:nvSpPr>
        <p:spPr>
          <a:xfrm>
            <a:off x="933840" y="5191200"/>
            <a:ext cx="10518480" cy="7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проверки можно использовать поля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2.1.6 – </a:t>
            </a:r>
            <a:r>
              <a:rPr lang="en-US" sz="2400" b="1" spc="-1" dirty="0">
                <a:solidFill>
                  <a:srgbClr val="000000"/>
                </a:solidFill>
                <a:latin typeface="Calibri"/>
                <a:ea typeface="DejaVu Sans"/>
              </a:rPr>
              <a:t>field1.xml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400" b="1" spc="-1" dirty="0">
                <a:solidFill>
                  <a:srgbClr val="000000"/>
                </a:solidFill>
                <a:latin typeface="Calibri"/>
              </a:rPr>
              <a:t>2.1.6 – field2.xml</a:t>
            </a:r>
            <a:endParaRPr lang="ru-RU" sz="2400" b="1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56E7B-73A8-4D8F-9C9B-28FDA9848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694224"/>
            <a:ext cx="5552453" cy="20770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681093-FE45-424B-9332-8B618CFB9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3" y="2698792"/>
            <a:ext cx="5473944" cy="208883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A1B3E1-90FA-4100-BEE3-F947B45B807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838080" y="1164960"/>
            <a:ext cx="10515240" cy="13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2.1.7 (самостоятельно)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Вывести на экран: 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Веселый смайлик, если ИК датчик выдает до 40.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Слово «неопределенность», если ИК датчик выдает от 40 до 60.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Грустный смайлик — в противном случае.</a:t>
            </a:r>
            <a:endParaRPr lang="ru-RU" sz="2000" b="0" strike="noStrike" spc="-1" dirty="0">
              <a:latin typeface="Arial"/>
            </a:endParaRPr>
          </a:p>
          <a:p>
            <a:pPr marL="343080" indent="-21564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413" name="Рисунок 6"/>
          <p:cNvPicPr/>
          <p:nvPr/>
        </p:nvPicPr>
        <p:blipFill>
          <a:blip r:embed="rId2"/>
          <a:stretch/>
        </p:blipFill>
        <p:spPr>
          <a:xfrm>
            <a:off x="1494713" y="2634693"/>
            <a:ext cx="9201974" cy="33871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506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8556FC3-0756-44EF-AAEC-D03B394EB85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838080" y="2982240"/>
            <a:ext cx="703944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Существует 4 основных вида циклов: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Безусловные циклы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Цикл с предусловием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Цикл с постусловием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Цикл со счетчиком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838080" y="143244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Цикл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управляющая конструкция в языках программирования для организации многократного выполнения набора инструкций.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37" name="Picture 4"/>
          <p:cNvPicPr/>
          <p:nvPr/>
        </p:nvPicPr>
        <p:blipFill>
          <a:blip r:embed="rId2"/>
          <a:stretch/>
        </p:blipFill>
        <p:spPr>
          <a:xfrm>
            <a:off x="6086160" y="2657160"/>
            <a:ext cx="5267160" cy="258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1203840" y="4746960"/>
            <a:ext cx="3692880" cy="78084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round/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39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52B190-0799-45C4-8E0A-89CD7FE1BD70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0" name="TextShape 3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безусловный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CustomShape 4"/>
          <p:cNvSpPr/>
          <p:nvPr/>
        </p:nvSpPr>
        <p:spPr>
          <a:xfrm>
            <a:off x="6172920" y="2058480"/>
            <a:ext cx="4248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while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T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rue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M2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2" name="CustomShape 5"/>
          <p:cNvSpPr/>
          <p:nvPr/>
        </p:nvSpPr>
        <p:spPr>
          <a:xfrm>
            <a:off x="6237000" y="3478320"/>
            <a:ext cx="4075920" cy="2354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43" name="CustomShape 6"/>
          <p:cNvSpPr/>
          <p:nvPr/>
        </p:nvSpPr>
        <p:spPr>
          <a:xfrm>
            <a:off x="1515240" y="4772880"/>
            <a:ext cx="32288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В этом случае у программы может не быть конца!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44" name="Picture 2" descr="J:\TRIK\study\presentations_of_lessons\screen\02\while true_rc2 01.png"/>
          <p:cNvPicPr/>
          <p:nvPr/>
        </p:nvPicPr>
        <p:blipFill>
          <a:blip r:embed="rId2"/>
          <a:stretch/>
        </p:blipFill>
        <p:spPr>
          <a:xfrm>
            <a:off x="6626880" y="3970800"/>
            <a:ext cx="3333240" cy="1676160"/>
          </a:xfrm>
          <a:prstGeom prst="rect">
            <a:avLst/>
          </a:prstGeom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445" name="CustomShape 7"/>
          <p:cNvSpPr/>
          <p:nvPr/>
        </p:nvSpPr>
        <p:spPr>
          <a:xfrm>
            <a:off x="2112480" y="2599920"/>
            <a:ext cx="1583640" cy="911880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46" name="CustomShape 8"/>
          <p:cNvSpPr/>
          <p:nvPr/>
        </p:nvSpPr>
        <p:spPr>
          <a:xfrm>
            <a:off x="2112480" y="1956960"/>
            <a:ext cx="157140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47" name="CustomShape 9"/>
          <p:cNvSpPr/>
          <p:nvPr/>
        </p:nvSpPr>
        <p:spPr>
          <a:xfrm rot="16200000" flipH="1">
            <a:off x="2789640" y="2484720"/>
            <a:ext cx="223560" cy="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48" name="CustomShape 10"/>
          <p:cNvSpPr/>
          <p:nvPr/>
        </p:nvSpPr>
        <p:spPr>
          <a:xfrm>
            <a:off x="3744720" y="340848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1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49" name="CustomShape 11"/>
          <p:cNvSpPr/>
          <p:nvPr/>
        </p:nvSpPr>
        <p:spPr>
          <a:xfrm>
            <a:off x="3696840" y="3056040"/>
            <a:ext cx="623880" cy="35244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50" name="CustomShape 12"/>
          <p:cNvSpPr/>
          <p:nvPr/>
        </p:nvSpPr>
        <p:spPr>
          <a:xfrm rot="5400000" flipH="1">
            <a:off x="3411360" y="3004200"/>
            <a:ext cx="400320" cy="1415880"/>
          </a:xfrm>
          <a:prstGeom prst="bentConnector3">
            <a:avLst>
              <a:gd name="adj1" fmla="val -57067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51" name="CustomShape 13"/>
          <p:cNvSpPr/>
          <p:nvPr/>
        </p:nvSpPr>
        <p:spPr>
          <a:xfrm>
            <a:off x="2254320" y="137196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52" name="CustomShape 14"/>
          <p:cNvSpPr/>
          <p:nvPr/>
        </p:nvSpPr>
        <p:spPr>
          <a:xfrm>
            <a:off x="7404840" y="1368720"/>
            <a:ext cx="13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66BB7B3-B7A5-4F2E-99D9-C7311235E95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с предусловием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CustomShape 3"/>
          <p:cNvSpPr/>
          <p:nvPr/>
        </p:nvSpPr>
        <p:spPr>
          <a:xfrm>
            <a:off x="2254320" y="137196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56" name="CustomShape 4"/>
          <p:cNvSpPr/>
          <p:nvPr/>
        </p:nvSpPr>
        <p:spPr>
          <a:xfrm>
            <a:off x="7404840" y="1368720"/>
            <a:ext cx="13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57" name="CustomShape 5"/>
          <p:cNvSpPr/>
          <p:nvPr/>
        </p:nvSpPr>
        <p:spPr>
          <a:xfrm>
            <a:off x="2112480" y="2599920"/>
            <a:ext cx="1583640" cy="911880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58" name="CustomShape 6"/>
          <p:cNvSpPr/>
          <p:nvPr/>
        </p:nvSpPr>
        <p:spPr>
          <a:xfrm>
            <a:off x="2112480" y="1956960"/>
            <a:ext cx="157140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9" name="CustomShape 7"/>
          <p:cNvSpPr/>
          <p:nvPr/>
        </p:nvSpPr>
        <p:spPr>
          <a:xfrm rot="10800000" flipH="1" flipV="1">
            <a:off x="2158198" y="3051000"/>
            <a:ext cx="168481" cy="1818160"/>
          </a:xfrm>
          <a:prstGeom prst="bentConnector3">
            <a:avLst>
              <a:gd name="adj1" fmla="val -365304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60" name="CustomShape 8"/>
          <p:cNvSpPr/>
          <p:nvPr/>
        </p:nvSpPr>
        <p:spPr>
          <a:xfrm rot="16200000" flipH="1">
            <a:off x="2789640" y="2484720"/>
            <a:ext cx="223560" cy="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61" name="CustomShape 9"/>
          <p:cNvSpPr/>
          <p:nvPr/>
        </p:nvSpPr>
        <p:spPr>
          <a:xfrm>
            <a:off x="3744720" y="340848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1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2" name="CustomShape 10"/>
          <p:cNvSpPr/>
          <p:nvPr/>
        </p:nvSpPr>
        <p:spPr>
          <a:xfrm>
            <a:off x="3696840" y="3056040"/>
            <a:ext cx="623880" cy="35244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63" name="CustomShape 11"/>
          <p:cNvSpPr/>
          <p:nvPr/>
        </p:nvSpPr>
        <p:spPr>
          <a:xfrm>
            <a:off x="1678680" y="2778120"/>
            <a:ext cx="4726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4" name="CustomShape 12"/>
          <p:cNvSpPr/>
          <p:nvPr/>
        </p:nvSpPr>
        <p:spPr>
          <a:xfrm>
            <a:off x="3840120" y="2814840"/>
            <a:ext cx="4806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5" name="CustomShape 13"/>
          <p:cNvSpPr/>
          <p:nvPr/>
        </p:nvSpPr>
        <p:spPr>
          <a:xfrm>
            <a:off x="2305080" y="462024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6" name="CustomShape 14"/>
          <p:cNvSpPr/>
          <p:nvPr/>
        </p:nvSpPr>
        <p:spPr>
          <a:xfrm>
            <a:off x="2151720" y="5340240"/>
            <a:ext cx="143964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Конец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7" name="CustomShape 15"/>
          <p:cNvSpPr/>
          <p:nvPr/>
        </p:nvSpPr>
        <p:spPr>
          <a:xfrm flipH="1">
            <a:off x="2871000" y="5124240"/>
            <a:ext cx="9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68" name="CustomShape 16"/>
          <p:cNvSpPr/>
          <p:nvPr/>
        </p:nvSpPr>
        <p:spPr>
          <a:xfrm rot="5400000" flipH="1">
            <a:off x="3411360" y="3004200"/>
            <a:ext cx="400320" cy="1415880"/>
          </a:xfrm>
          <a:prstGeom prst="bentConnector3">
            <a:avLst>
              <a:gd name="adj1" fmla="val -57067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69" name="CustomShape 17"/>
          <p:cNvSpPr/>
          <p:nvPr/>
        </p:nvSpPr>
        <p:spPr>
          <a:xfrm>
            <a:off x="6135840" y="2055600"/>
            <a:ext cx="472536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while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encoder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E2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read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() &lt; 500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motor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M2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(100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M1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0" name="CustomShape 18"/>
          <p:cNvSpPr/>
          <p:nvPr/>
        </p:nvSpPr>
        <p:spPr>
          <a:xfrm>
            <a:off x="6135840" y="3516480"/>
            <a:ext cx="4476240" cy="2566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471" name="Рисунок 6"/>
          <p:cNvPicPr/>
          <p:nvPr/>
        </p:nvPicPr>
        <p:blipFill>
          <a:blip r:embed="rId2"/>
          <a:stretch/>
        </p:blipFill>
        <p:spPr>
          <a:xfrm>
            <a:off x="6493320" y="3912480"/>
            <a:ext cx="3761280" cy="213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259C84B-4100-4DA5-89D6-6B3CC9214EE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7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с постусловием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4727848" y="4032360"/>
            <a:ext cx="7263808" cy="20289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2118240" y="3534120"/>
            <a:ext cx="1583640" cy="911880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76" name="CustomShape 5"/>
          <p:cNvSpPr/>
          <p:nvPr/>
        </p:nvSpPr>
        <p:spPr>
          <a:xfrm rot="10800000" flipH="1" flipV="1">
            <a:off x="2112480" y="3989880"/>
            <a:ext cx="183600" cy="1121824"/>
          </a:xfrm>
          <a:prstGeom prst="bentConnector3">
            <a:avLst>
              <a:gd name="adj1" fmla="val -124155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77" name="CustomShape 6"/>
          <p:cNvSpPr/>
          <p:nvPr/>
        </p:nvSpPr>
        <p:spPr>
          <a:xfrm>
            <a:off x="2334240" y="260244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1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78" name="CustomShape 7"/>
          <p:cNvSpPr/>
          <p:nvPr/>
        </p:nvSpPr>
        <p:spPr>
          <a:xfrm flipH="1" flipV="1">
            <a:off x="3485880" y="2854440"/>
            <a:ext cx="215640" cy="1135440"/>
          </a:xfrm>
          <a:prstGeom prst="bentConnector3">
            <a:avLst>
              <a:gd name="adj1" fmla="val -146135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79" name="CustomShape 8"/>
          <p:cNvSpPr/>
          <p:nvPr/>
        </p:nvSpPr>
        <p:spPr>
          <a:xfrm>
            <a:off x="1780560" y="3742560"/>
            <a:ext cx="396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80" name="CustomShape 9"/>
          <p:cNvSpPr/>
          <p:nvPr/>
        </p:nvSpPr>
        <p:spPr>
          <a:xfrm>
            <a:off x="3656520" y="3742560"/>
            <a:ext cx="3394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81" name="CustomShape 10"/>
          <p:cNvSpPr/>
          <p:nvPr/>
        </p:nvSpPr>
        <p:spPr>
          <a:xfrm>
            <a:off x="2302560" y="484524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82" name="CustomShape 11"/>
          <p:cNvSpPr/>
          <p:nvPr/>
        </p:nvSpPr>
        <p:spPr>
          <a:xfrm>
            <a:off x="2149200" y="5565240"/>
            <a:ext cx="143964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Конец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83" name="CustomShape 12"/>
          <p:cNvSpPr/>
          <p:nvPr/>
        </p:nvSpPr>
        <p:spPr>
          <a:xfrm flipH="1">
            <a:off x="2868480" y="5349240"/>
            <a:ext cx="9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84" name="CustomShape 13"/>
          <p:cNvSpPr/>
          <p:nvPr/>
        </p:nvSpPr>
        <p:spPr>
          <a:xfrm rot="5400000">
            <a:off x="2696760" y="3319920"/>
            <a:ext cx="427320" cy="36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85" name="CustomShape 14"/>
          <p:cNvSpPr/>
          <p:nvPr/>
        </p:nvSpPr>
        <p:spPr>
          <a:xfrm>
            <a:off x="6327000" y="1956960"/>
            <a:ext cx="4428720" cy="162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do {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brcik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M2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script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wait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(1)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}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while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(brick.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encoder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E2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read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() &lt; 500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M1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86" name="CustomShape 15"/>
          <p:cNvSpPr/>
          <p:nvPr/>
        </p:nvSpPr>
        <p:spPr>
          <a:xfrm>
            <a:off x="2254320" y="137196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87" name="CustomShape 16"/>
          <p:cNvSpPr/>
          <p:nvPr/>
        </p:nvSpPr>
        <p:spPr>
          <a:xfrm>
            <a:off x="2112480" y="1956960"/>
            <a:ext cx="157140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88" name="CustomShape 17"/>
          <p:cNvSpPr/>
          <p:nvPr/>
        </p:nvSpPr>
        <p:spPr>
          <a:xfrm rot="16200000" flipH="1">
            <a:off x="2789640" y="2484720"/>
            <a:ext cx="223560" cy="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89" name="CustomShape 18"/>
          <p:cNvSpPr/>
          <p:nvPr/>
        </p:nvSpPr>
        <p:spPr>
          <a:xfrm>
            <a:off x="7404840" y="1368720"/>
            <a:ext cx="13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90" name="Рисунок 2"/>
          <p:cNvPicPr/>
          <p:nvPr/>
        </p:nvPicPr>
        <p:blipFill>
          <a:blip r:embed="rId2"/>
          <a:stretch/>
        </p:blipFill>
        <p:spPr>
          <a:xfrm>
            <a:off x="4849040" y="4581128"/>
            <a:ext cx="7059096" cy="12961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CC103F7-AA83-4797-8093-5CFD0371BAF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9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с итерациями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CustomShape 3"/>
          <p:cNvSpPr/>
          <p:nvPr/>
        </p:nvSpPr>
        <p:spPr>
          <a:xfrm>
            <a:off x="2763000" y="3000960"/>
            <a:ext cx="7876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итерация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94" name="CustomShape 4"/>
          <p:cNvSpPr/>
          <p:nvPr/>
        </p:nvSpPr>
        <p:spPr>
          <a:xfrm>
            <a:off x="5952240" y="3124080"/>
            <a:ext cx="4674240" cy="32317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95" name="Picture 3" descr="J:\TRIK\study\presentations_of_lessons\screen\08\08 sample_312.png"/>
          <p:cNvPicPr/>
          <p:nvPr/>
        </p:nvPicPr>
        <p:blipFill>
          <a:blip r:embed="rId2"/>
          <a:stretch/>
        </p:blipFill>
        <p:spPr>
          <a:xfrm>
            <a:off x="6077160" y="3463920"/>
            <a:ext cx="4438800" cy="2880000"/>
          </a:xfrm>
          <a:prstGeom prst="rect">
            <a:avLst/>
          </a:prstGeom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496" name="CustomShape 5"/>
          <p:cNvSpPr/>
          <p:nvPr/>
        </p:nvSpPr>
        <p:spPr>
          <a:xfrm>
            <a:off x="6157080" y="1720800"/>
            <a:ext cx="47858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robot.motor.[M3].setPower(100);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for (i = 0; i &lt; 1000; i++)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     robot.wait(1);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robot.motor.[M4].setPower(100);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97" name="CustomShape 6"/>
          <p:cNvSpPr/>
          <p:nvPr/>
        </p:nvSpPr>
        <p:spPr>
          <a:xfrm>
            <a:off x="2070360" y="2599920"/>
            <a:ext cx="1660680" cy="911880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Счетчик с условием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98" name="CustomShape 7"/>
          <p:cNvSpPr/>
          <p:nvPr/>
        </p:nvSpPr>
        <p:spPr>
          <a:xfrm>
            <a:off x="2112480" y="1956960"/>
            <a:ext cx="157140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99" name="CustomShape 8"/>
          <p:cNvSpPr/>
          <p:nvPr/>
        </p:nvSpPr>
        <p:spPr>
          <a:xfrm rot="10800000" flipH="1" flipV="1">
            <a:off x="2070000" y="3056040"/>
            <a:ext cx="234720" cy="1813121"/>
          </a:xfrm>
          <a:prstGeom prst="bentConnector3">
            <a:avLst>
              <a:gd name="adj1" fmla="val -344743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00" name="CustomShape 9"/>
          <p:cNvSpPr/>
          <p:nvPr/>
        </p:nvSpPr>
        <p:spPr>
          <a:xfrm>
            <a:off x="2898360" y="2376000"/>
            <a:ext cx="2160" cy="22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01" name="CustomShape 10"/>
          <p:cNvSpPr/>
          <p:nvPr/>
        </p:nvSpPr>
        <p:spPr>
          <a:xfrm>
            <a:off x="3744720" y="340848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1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02" name="CustomShape 11"/>
          <p:cNvSpPr/>
          <p:nvPr/>
        </p:nvSpPr>
        <p:spPr>
          <a:xfrm>
            <a:off x="3731400" y="3056040"/>
            <a:ext cx="589320" cy="35244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03" name="CustomShape 12"/>
          <p:cNvSpPr/>
          <p:nvPr/>
        </p:nvSpPr>
        <p:spPr>
          <a:xfrm>
            <a:off x="2305080" y="462024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04" name="CustomShape 13"/>
          <p:cNvSpPr/>
          <p:nvPr/>
        </p:nvSpPr>
        <p:spPr>
          <a:xfrm>
            <a:off x="2151720" y="5340240"/>
            <a:ext cx="143964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Конец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05" name="CustomShape 14"/>
          <p:cNvSpPr/>
          <p:nvPr/>
        </p:nvSpPr>
        <p:spPr>
          <a:xfrm flipH="1">
            <a:off x="2871000" y="5124240"/>
            <a:ext cx="9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06" name="CustomShape 15"/>
          <p:cNvSpPr/>
          <p:nvPr/>
        </p:nvSpPr>
        <p:spPr>
          <a:xfrm rot="5400000" flipH="1">
            <a:off x="3410640" y="3002400"/>
            <a:ext cx="400320" cy="1419840"/>
          </a:xfrm>
          <a:prstGeom prst="bentConnector3">
            <a:avLst>
              <a:gd name="adj1" fmla="val -57067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07" name="CustomShape 16"/>
          <p:cNvSpPr/>
          <p:nvPr/>
        </p:nvSpPr>
        <p:spPr>
          <a:xfrm>
            <a:off x="3605040" y="2760120"/>
            <a:ext cx="7876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итерация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08" name="CustomShape 17"/>
          <p:cNvSpPr/>
          <p:nvPr/>
        </p:nvSpPr>
        <p:spPr>
          <a:xfrm>
            <a:off x="2254320" y="137196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09" name="CustomShape 18"/>
          <p:cNvSpPr/>
          <p:nvPr/>
        </p:nvSpPr>
        <p:spPr>
          <a:xfrm>
            <a:off x="7404840" y="1368720"/>
            <a:ext cx="13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2AE9D7-BD50-4B57-ACD0-D77F770640C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2.1.10. «Настроение робота»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Робот двигается 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света.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13" name="CustomShape 4"/>
          <p:cNvSpPr/>
          <p:nvPr/>
        </p:nvSpPr>
        <p:spPr>
          <a:xfrm>
            <a:off x="889153" y="2985480"/>
            <a:ext cx="4606931" cy="15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Датчик освещенности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– аналоговый датчик для измерения освещенности.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Выдает значение от 0 до 100.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14" name="CustomShape 5"/>
          <p:cNvSpPr/>
          <p:nvPr/>
        </p:nvSpPr>
        <p:spPr>
          <a:xfrm>
            <a:off x="7482240" y="4437112"/>
            <a:ext cx="2188800" cy="95076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sensorA1&gt;50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5" name="CustomShape 6"/>
          <p:cNvSpPr/>
          <p:nvPr/>
        </p:nvSpPr>
        <p:spPr>
          <a:xfrm>
            <a:off x="5821200" y="5055592"/>
            <a:ext cx="1401840" cy="65592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Нарисовать веселый смайл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6" name="CustomShape 7"/>
          <p:cNvSpPr/>
          <p:nvPr/>
        </p:nvSpPr>
        <p:spPr>
          <a:xfrm>
            <a:off x="7738200" y="2405160"/>
            <a:ext cx="1642680" cy="509400"/>
          </a:xfrm>
          <a:prstGeom prst="ellipse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Начало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17" name="CustomShape 8"/>
          <p:cNvSpPr/>
          <p:nvPr/>
        </p:nvSpPr>
        <p:spPr>
          <a:xfrm rot="10800000" flipV="1">
            <a:off x="6506292" y="4921852"/>
            <a:ext cx="959400" cy="1425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18" name="CustomShape 9"/>
          <p:cNvSpPr/>
          <p:nvPr/>
        </p:nvSpPr>
        <p:spPr>
          <a:xfrm>
            <a:off x="8559720" y="2914920"/>
            <a:ext cx="2520" cy="366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19" name="CustomShape 10"/>
          <p:cNvSpPr/>
          <p:nvPr/>
        </p:nvSpPr>
        <p:spPr>
          <a:xfrm>
            <a:off x="10068120" y="5055592"/>
            <a:ext cx="1295640" cy="65592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Calibri"/>
                <a:ea typeface="Trebuchet MS"/>
              </a:rPr>
              <a:t>Нарисовать грустный смайл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20" name="CustomShape 11"/>
          <p:cNvSpPr/>
          <p:nvPr/>
        </p:nvSpPr>
        <p:spPr>
          <a:xfrm>
            <a:off x="9671400" y="4912672"/>
            <a:ext cx="1044360" cy="1425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21" name="CustomShape 12"/>
          <p:cNvSpPr/>
          <p:nvPr/>
        </p:nvSpPr>
        <p:spPr>
          <a:xfrm rot="16200000" flipH="1">
            <a:off x="7467480" y="4766512"/>
            <a:ext cx="141840" cy="20329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22" name="CustomShape 13"/>
          <p:cNvSpPr/>
          <p:nvPr/>
        </p:nvSpPr>
        <p:spPr>
          <a:xfrm>
            <a:off x="8559720" y="5772712"/>
            <a:ext cx="148680" cy="1436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23" name="CustomShape 14"/>
          <p:cNvSpPr/>
          <p:nvPr/>
        </p:nvSpPr>
        <p:spPr>
          <a:xfrm rot="5400000">
            <a:off x="9646560" y="4774432"/>
            <a:ext cx="132120" cy="20073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24" name="CustomShape 15"/>
          <p:cNvSpPr/>
          <p:nvPr/>
        </p:nvSpPr>
        <p:spPr>
          <a:xfrm>
            <a:off x="6755760" y="4559512"/>
            <a:ext cx="4795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25" name="CustomShape 16"/>
          <p:cNvSpPr/>
          <p:nvPr/>
        </p:nvSpPr>
        <p:spPr>
          <a:xfrm>
            <a:off x="9906480" y="4552672"/>
            <a:ext cx="5713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26" name="Рисунок 52"/>
          <p:cNvPicPr/>
          <p:nvPr/>
        </p:nvPicPr>
        <p:blipFill>
          <a:blip r:embed="rId2"/>
          <a:srcRect l="19072" t="15644" r="18481" b="19592"/>
          <a:stretch/>
        </p:blipFill>
        <p:spPr>
          <a:xfrm>
            <a:off x="1948201" y="4528080"/>
            <a:ext cx="1698480" cy="1761120"/>
          </a:xfrm>
          <a:prstGeom prst="rect">
            <a:avLst/>
          </a:prstGeom>
          <a:ln>
            <a:noFill/>
          </a:ln>
        </p:spPr>
      </p:pic>
      <p:sp>
        <p:nvSpPr>
          <p:cNvPr id="527" name="CustomShape 17"/>
          <p:cNvSpPr/>
          <p:nvPr/>
        </p:nvSpPr>
        <p:spPr>
          <a:xfrm rot="5400000" flipH="1">
            <a:off x="7865640" y="5148472"/>
            <a:ext cx="1479240" cy="56880"/>
          </a:xfrm>
          <a:prstGeom prst="bentConnector5">
            <a:avLst>
              <a:gd name="adj1" fmla="val -15452"/>
              <a:gd name="adj2" fmla="val 5269245"/>
              <a:gd name="adj3" fmla="val 115452"/>
            </a:avLst>
          </a:pr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" name="CustomShape 10">
            <a:extLst>
              <a:ext uri="{FF2B5EF4-FFF2-40B4-BE49-F238E27FC236}">
                <a16:creationId xmlns:a16="http://schemas.microsoft.com/office/drawing/2014/main" id="{94B8097D-5F72-F403-4804-37BA4D48A9E3}"/>
              </a:ext>
            </a:extLst>
          </p:cNvPr>
          <p:cNvSpPr/>
          <p:nvPr/>
        </p:nvSpPr>
        <p:spPr>
          <a:xfrm>
            <a:off x="7914420" y="3287521"/>
            <a:ext cx="1295640" cy="65592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Calibri"/>
                <a:ea typeface="Trebuchet MS"/>
              </a:rPr>
              <a:t>Моторы вперёд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" name="CustomShape 9">
            <a:extLst>
              <a:ext uri="{FF2B5EF4-FFF2-40B4-BE49-F238E27FC236}">
                <a16:creationId xmlns:a16="http://schemas.microsoft.com/office/drawing/2014/main" id="{5BB70040-0010-A47F-D42B-F76455332321}"/>
              </a:ext>
            </a:extLst>
          </p:cNvPr>
          <p:cNvSpPr/>
          <p:nvPr/>
        </p:nvSpPr>
        <p:spPr>
          <a:xfrm flipH="1">
            <a:off x="8577039" y="3949922"/>
            <a:ext cx="4641" cy="48838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2AE9D7-BD50-4B57-ACD0-D77F770640C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2.1.10. «Настроение робота»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Робот двигается 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света.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60AEE-EBC8-497C-B058-42AC1762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5" y="3284984"/>
            <a:ext cx="10393225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615DA51-9CFF-4D7B-86B6-D27216E51FB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Подключение моторов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4"/>
          <p:cNvPicPr/>
          <p:nvPr/>
        </p:nvPicPr>
        <p:blipFill>
          <a:blip r:embed="rId2"/>
          <a:srcRect l="11245" t="5642" r="11583" b="5259"/>
          <a:stretch/>
        </p:blipFill>
        <p:spPr>
          <a:xfrm>
            <a:off x="6594840" y="1239840"/>
            <a:ext cx="3913200" cy="4865400"/>
          </a:xfrm>
          <a:prstGeom prst="rect">
            <a:avLst/>
          </a:prstGeom>
          <a:ln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1045080" y="2130840"/>
            <a:ext cx="5191560" cy="267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560" tIns="106560" rIns="106560" bIns="106560" anchor="ctr">
            <a:noAutofit/>
          </a:bodyPr>
          <a:lstStyle/>
          <a:p>
            <a:pPr>
              <a:lnSpc>
                <a:spcPct val="90000"/>
              </a:lnSpc>
              <a:spcAft>
                <a:spcPts val="1120"/>
              </a:spcAf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Arial"/>
              </a:rPr>
              <a:t>У контроллера ТРИК четыре порта для подключения силовых моторов:</a:t>
            </a:r>
            <a:br/>
            <a:br/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Arial"/>
              </a:rPr>
              <a:t>M1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Arial"/>
              </a:rPr>
              <a:t>,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Arial"/>
              </a:rPr>
              <a:t>M2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Arial"/>
              </a:rPr>
              <a:t>,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Arial"/>
              </a:rPr>
              <a:t>M3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Arial"/>
              </a:rPr>
              <a:t> и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Arial"/>
              </a:rPr>
              <a:t>M4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7315AF2-E59B-4737-9FE9-AFEEC0DC2D7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2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CustomShape 4"/>
          <p:cNvSpPr/>
          <p:nvPr/>
        </p:nvSpPr>
        <p:spPr>
          <a:xfrm>
            <a:off x="838080" y="536868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Бесконечные циклы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реализуются путем соединения одного из блоков с каким-либо предыдущим.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32" name="Picture 2"/>
          <p:cNvPicPr/>
          <p:nvPr/>
        </p:nvPicPr>
        <p:blipFill>
          <a:blip r:embed="rId2"/>
          <a:stretch/>
        </p:blipFill>
        <p:spPr>
          <a:xfrm>
            <a:off x="2347200" y="3872520"/>
            <a:ext cx="1638000" cy="1399680"/>
          </a:xfrm>
          <a:prstGeom prst="rect">
            <a:avLst/>
          </a:prstGeom>
          <a:ln>
            <a:noFill/>
          </a:ln>
        </p:spPr>
      </p:pic>
      <p:sp>
        <p:nvSpPr>
          <p:cNvPr id="533" name="CustomShape 5"/>
          <p:cNvSpPr/>
          <p:nvPr/>
        </p:nvSpPr>
        <p:spPr>
          <a:xfrm>
            <a:off x="1510920" y="2687040"/>
            <a:ext cx="44496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Для циклов с условиями в TRIK Studio используется блок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Arial"/>
              </a:rPr>
              <a:t>«Цикл с предусловием»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34" name="Picture 18"/>
          <p:cNvPicPr/>
          <p:nvPr/>
        </p:nvPicPr>
        <p:blipFill>
          <a:blip r:embed="rId3"/>
          <a:stretch/>
        </p:blipFill>
        <p:spPr>
          <a:xfrm>
            <a:off x="7223040" y="3872520"/>
            <a:ext cx="1618920" cy="1390320"/>
          </a:xfrm>
          <a:prstGeom prst="rect">
            <a:avLst/>
          </a:prstGeom>
          <a:ln>
            <a:noFill/>
          </a:ln>
        </p:spPr>
      </p:pic>
      <p:sp>
        <p:nvSpPr>
          <p:cNvPr id="535" name="CustomShape 6"/>
          <p:cNvSpPr/>
          <p:nvPr/>
        </p:nvSpPr>
        <p:spPr>
          <a:xfrm>
            <a:off x="6881040" y="2826000"/>
            <a:ext cx="28753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А с итерациями — блок </a:t>
            </a: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Arial"/>
              </a:rPr>
              <a:t>«Цикл»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6B1DC225-DA34-4F92-811C-2DFD60B8A8E2}"/>
              </a:ext>
            </a:extLst>
          </p:cNvPr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2.1.10. «Настроение робота»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Робот двигается 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света.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085A681-4609-4CD4-ACCF-A2BE020A0DE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37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CustomShape 4"/>
          <p:cNvSpPr/>
          <p:nvPr/>
        </p:nvSpPr>
        <p:spPr>
          <a:xfrm>
            <a:off x="2193840" y="2878200"/>
            <a:ext cx="1800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40" name="CustomShape 5"/>
          <p:cNvSpPr/>
          <p:nvPr/>
        </p:nvSpPr>
        <p:spPr>
          <a:xfrm>
            <a:off x="1055440" y="3490381"/>
            <a:ext cx="3898080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motor(M3).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  <a:endParaRPr lang="ru-RU" sz="2000" spc="-1" dirty="0"/>
          </a:p>
          <a:p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motor(M4).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  <a:endParaRPr lang="ru-RU" sz="2000" spc="-1" dirty="0"/>
          </a:p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while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T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rue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:</a:t>
            </a:r>
            <a:b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</a:b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if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sensor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read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() &gt; 50)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: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smile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else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sadSmile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script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wait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(30)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1" name="CustomShape 6"/>
          <p:cNvSpPr/>
          <p:nvPr/>
        </p:nvSpPr>
        <p:spPr>
          <a:xfrm>
            <a:off x="6788520" y="2878200"/>
            <a:ext cx="42145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Решение в TRIK Studio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7D0A974A-273B-4F97-8DAB-8466430A6EA0}"/>
              </a:ext>
            </a:extLst>
          </p:cNvPr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2.1.10. «Настроение робота»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Робот двигается 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света.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4" name="Рисунок 3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FAA128A7-9B20-E1C8-A2CA-7443F1AE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16" y="3285369"/>
            <a:ext cx="6606376" cy="305926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8FCF2BF-D41D-4C08-B75D-5464D37670F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48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CustomShape 3"/>
          <p:cNvSpPr/>
          <p:nvPr/>
        </p:nvSpPr>
        <p:spPr>
          <a:xfrm>
            <a:off x="838080" y="1210320"/>
            <a:ext cx="105152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2.1.11: «Кентервильское привидение».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50" name="CustomShape 4"/>
          <p:cNvSpPr/>
          <p:nvPr/>
        </p:nvSpPr>
        <p:spPr>
          <a:xfrm>
            <a:off x="838080" y="4465080"/>
            <a:ext cx="1051524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Кентервильский робот: привидение рисует каждую ночь лужи красной краской. Убедившись, что лужа красная, он довольный скрывается из виду. Когда красная краска заканчивается, он рисует лужи зеленым и расстроенный отключается.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Научите робота определять цвет лужи и выключаться, если лужа зеленая. В первый раз робот всегда в приподнятом настроении.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551" name="Picture 2" descr="J:\TRIK\study\presentations_of_lessons\screen\02\kentervilskoe_prividenie.jpg"/>
          <p:cNvPicPr/>
          <p:nvPr/>
        </p:nvPicPr>
        <p:blipFill>
          <a:blip r:embed="rId2"/>
          <a:stretch/>
        </p:blipFill>
        <p:spPr>
          <a:xfrm>
            <a:off x="1752840" y="1691640"/>
            <a:ext cx="3797640" cy="2803320"/>
          </a:xfrm>
          <a:prstGeom prst="rect">
            <a:avLst/>
          </a:prstGeom>
          <a:ln>
            <a:noFill/>
          </a:ln>
        </p:spPr>
      </p:pic>
      <p:pic>
        <p:nvPicPr>
          <p:cNvPr id="552" name="Picture 3" descr="J:\TRIK\study\presentations_of_lessons\screen\02\kentervilskoe_prividenie 1.jpg"/>
          <p:cNvPicPr/>
          <p:nvPr/>
        </p:nvPicPr>
        <p:blipFill>
          <a:blip r:embed="rId3"/>
          <a:stretch/>
        </p:blipFill>
        <p:spPr>
          <a:xfrm>
            <a:off x="6296760" y="1695600"/>
            <a:ext cx="3739320" cy="280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B5629B-2F9D-42C7-BF5C-2940374E255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407368" y="1823040"/>
            <a:ext cx="7200800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Пояснение.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Выводить на экран: 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Веселый смайлик, если робот видит красную лужу или пустой пол 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Грустный смайлик (в течение 3 секунд) в противном случае (зеленая лужа). И закончить выполнение программы.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Считывать новое значение с датчика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каждую секунду.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Использовать блок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Arial"/>
              </a:rPr>
              <a:t> «Цикл с предусловием»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9B8FEFA8-ADEE-421F-B661-D4C5331546D9}"/>
              </a:ext>
            </a:extLst>
          </p:cNvPr>
          <p:cNvSpPr/>
          <p:nvPr/>
        </p:nvSpPr>
        <p:spPr>
          <a:xfrm>
            <a:off x="838080" y="1210320"/>
            <a:ext cx="105152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2.1.11: «Кентервильское привидение»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4" name="Рисунок 3" descr="Изображение выглядит как круг, График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EEEB125-57BC-F393-C9EC-2FF4EADDB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823040"/>
            <a:ext cx="2377000" cy="473435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B5629B-2F9D-42C7-BF5C-2940374E255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335360" y="1871152"/>
            <a:ext cx="8136904" cy="415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Как узнать значения цветов?</a:t>
            </a:r>
          </a:p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Подключить нужный датчик, запустить программу и посмотреть, что выдает датчик в 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Arial"/>
              </a:rPr>
              <a:t>2D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 на панели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Arial"/>
              </a:rPr>
              <a:t>Переменные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br>
              <a:rPr lang="en-US" sz="2400" spc="-1" dirty="0">
                <a:solidFill>
                  <a:srgbClr val="000000"/>
                </a:solidFill>
                <a:latin typeface="Calibri"/>
                <a:ea typeface="Arial"/>
              </a:rPr>
            </a:br>
            <a:endParaRPr lang="ru-RU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Красн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ый – 78,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пустой пол – 0,</a:t>
            </a:r>
            <a:r>
              <a:rPr lang="ru-RU" sz="2400" b="0" strike="noStrike" spc="-1" dirty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Зелёный – 37.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0345550-ACDA-2230-3C0A-B7C7519D3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912459"/>
            <a:ext cx="4816425" cy="2339407"/>
          </a:xfrm>
          <a:prstGeom prst="rect">
            <a:avLst/>
          </a:prstGeom>
        </p:spPr>
      </p:pic>
      <p:sp>
        <p:nvSpPr>
          <p:cNvPr id="5" name="CustomShape 3">
            <a:extLst>
              <a:ext uri="{FF2B5EF4-FFF2-40B4-BE49-F238E27FC236}">
                <a16:creationId xmlns:a16="http://schemas.microsoft.com/office/drawing/2014/main" id="{54548E35-F7B3-A7BC-3A17-5E10205DCB77}"/>
              </a:ext>
            </a:extLst>
          </p:cNvPr>
          <p:cNvSpPr/>
          <p:nvPr/>
        </p:nvSpPr>
        <p:spPr>
          <a:xfrm>
            <a:off x="838080" y="1210320"/>
            <a:ext cx="105152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2.1.11: «Кентервильское привидение»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8" name="Рисунок 7" descr="Изображение выглядит как круг, зеленый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28A141E-D7BE-802F-7732-3AE34D15B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34" y="1210320"/>
            <a:ext cx="2363109" cy="238830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16B9CDB-D7BD-2A9F-CC4A-56FA5F24537E}"/>
              </a:ext>
            </a:extLst>
          </p:cNvPr>
          <p:cNvCxnSpPr>
            <a:cxnSpLocks/>
          </p:cNvCxnSpPr>
          <p:nvPr/>
        </p:nvCxnSpPr>
        <p:spPr>
          <a:xfrm flipH="1">
            <a:off x="6888088" y="5877272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снимок экрана, диаграмма, линия, круг&#10;&#10;Автоматически созданное описание">
            <a:extLst>
              <a:ext uri="{FF2B5EF4-FFF2-40B4-BE49-F238E27FC236}">
                <a16:creationId xmlns:a16="http://schemas.microsoft.com/office/drawing/2014/main" id="{9CD05166-E82A-A698-8994-54CA018CF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91" y="3071541"/>
            <a:ext cx="4229467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63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B5629B-2F9D-42C7-BF5C-2940374E255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335360" y="1871152"/>
            <a:ext cx="11377264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 виртуальном мире показания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всегда точные и одинаковые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на одном цвете. При составлении алгоритма нужно учитывать, что потом он будет запущен на реальном устройстве. и там показания при наведении на поверхность могут отличаться при разных запусках. В этом случае лучше сразу проверку делать в диапазоне. Например:</a:t>
            </a:r>
            <a:br>
              <a:rPr lang="en-US" sz="2400" spc="-1" dirty="0">
                <a:solidFill>
                  <a:srgbClr val="000000"/>
                </a:solidFill>
                <a:latin typeface="Calibri"/>
                <a:ea typeface="Arial"/>
              </a:rPr>
            </a:br>
            <a:endParaRPr lang="en-US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Красн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ый – больше 75,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пустой пол – меньше 5,</a:t>
            </a:r>
            <a:r>
              <a:rPr lang="ru-RU" sz="2400" b="0" strike="noStrike" spc="-1" dirty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Зелёный –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больше 35 и меньше 39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Решите задачу до конца, используя циклы.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54548E35-F7B3-A7BC-3A17-5E10205DCB77}"/>
              </a:ext>
            </a:extLst>
          </p:cNvPr>
          <p:cNvSpPr/>
          <p:nvPr/>
        </p:nvSpPr>
        <p:spPr>
          <a:xfrm>
            <a:off x="838080" y="1210320"/>
            <a:ext cx="105152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2.1.11: «Кентервильское привидение»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4141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B5629B-2F9D-42C7-BF5C-2940374E255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335360" y="1871152"/>
            <a:ext cx="11377264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Закрепите на роботе датчик освещенности таким образом, чтобы он был на фиксированном расстоянии от поверхности (8-20 мм). Выберите 2 поверхности с разной освещенностью (цвета отражают по-разному). Например, цвет парты и цвет листа тетради.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Решите задачу.</a:t>
            </a:r>
            <a:br>
              <a:rPr lang="ru-RU" sz="2400" spc="-1" dirty="0">
                <a:solidFill>
                  <a:srgbClr val="000000"/>
                </a:solidFill>
                <a:latin typeface="Calibri"/>
              </a:rPr>
            </a:br>
            <a:r>
              <a:rPr lang="ru-RU" sz="2400" spc="-1" dirty="0">
                <a:solidFill>
                  <a:srgbClr val="000000"/>
                </a:solidFill>
                <a:latin typeface="Calibri"/>
              </a:rPr>
              <a:t>Когда робот находится в руках (датчик освещенности ничего не отражает) или стоит на белом листе на экран непрерывно выводится весёлый смайлик. Когда робота ставим на парту на экран выводится грустный смайлик на 3 секунды и работа программы завершается.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54548E35-F7B3-A7BC-3A17-5E10205DCB77}"/>
              </a:ext>
            </a:extLst>
          </p:cNvPr>
          <p:cNvSpPr/>
          <p:nvPr/>
        </p:nvSpPr>
        <p:spPr>
          <a:xfrm>
            <a:off x="335360" y="1226463"/>
            <a:ext cx="105152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на реальном роботе: Определение цветов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629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7B5F9EC-77CD-4898-8976-5C205E5654A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CustomShape 3"/>
          <p:cNvSpPr/>
          <p:nvPr/>
        </p:nvSpPr>
        <p:spPr>
          <a:xfrm>
            <a:off x="838080" y="1767240"/>
            <a:ext cx="1051524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Напишите программу: плавный разгон робота от 0 до 100 в течение 2 секунд, а затем плавное торможение от 100 до 0 в течение 3 секунд.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Используйте блок «Цикл»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62" name="CustomShape 4"/>
          <p:cNvSpPr/>
          <p:nvPr/>
        </p:nvSpPr>
        <p:spPr>
          <a:xfrm>
            <a:off x="838080" y="1210320"/>
            <a:ext cx="10515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2.1.12 (самостоятельно) «Разгон и торможение»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BC7E9-3508-4F3B-9DC0-DA5098483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47" y="2633376"/>
            <a:ext cx="7942185" cy="356511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7B5F9EC-77CD-4898-8976-5C205E5654A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CustomShape 3"/>
          <p:cNvSpPr/>
          <p:nvPr/>
        </p:nvSpPr>
        <p:spPr>
          <a:xfrm>
            <a:off x="838080" y="1767240"/>
            <a:ext cx="1051524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Напишите программу: плавный разгон робота от 0 до 100 в течение 2 секунд, а затем плавное торможение от 100 до 0 в течение 3 секунд.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Используйте блок «Цикл»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61" name="Picture 2" descr="J:\TRIK\study\presentations_of_lessons\screen\08\08 разгон_торможение.png"/>
          <p:cNvPicPr/>
          <p:nvPr/>
        </p:nvPicPr>
        <p:blipFill>
          <a:blip r:embed="rId2"/>
          <a:stretch/>
        </p:blipFill>
        <p:spPr>
          <a:xfrm>
            <a:off x="2944536" y="2571840"/>
            <a:ext cx="6175800" cy="3790440"/>
          </a:xfrm>
          <a:prstGeom prst="rect">
            <a:avLst/>
          </a:prstGeom>
          <a:ln>
            <a:noFill/>
          </a:ln>
        </p:spPr>
      </p:pic>
      <p:sp>
        <p:nvSpPr>
          <p:cNvPr id="562" name="CustomShape 4"/>
          <p:cNvSpPr/>
          <p:nvPr/>
        </p:nvSpPr>
        <p:spPr>
          <a:xfrm>
            <a:off x="838080" y="1210320"/>
            <a:ext cx="10515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2.1.12 (самостоятельно) «Разгон и торможение»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767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AA8489-127C-4806-8DEE-05C2E3ACC22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835200" y="1320120"/>
            <a:ext cx="10518480" cy="7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Представляет собой структуру, построенную по принципу меню, и содержит все возможные варианты условий и инструкции, которые следует выполнить в каждом конкретном случае.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17" name="CustomShape 4"/>
          <p:cNvSpPr/>
          <p:nvPr/>
        </p:nvSpPr>
        <p:spPr>
          <a:xfrm>
            <a:off x="835200" y="3150360"/>
            <a:ext cx="477180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TRIK Studio реализуется с помощью одноименного блока: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18" name="Picture 3" descr="J:\TRIK\study\presentations_of_lessons\screen\09\09 swich.png"/>
          <p:cNvPicPr/>
          <p:nvPr/>
        </p:nvPicPr>
        <p:blipFill>
          <a:blip r:embed="rId2"/>
          <a:stretch/>
        </p:blipFill>
        <p:spPr>
          <a:xfrm>
            <a:off x="6020280" y="2309760"/>
            <a:ext cx="2642760" cy="2022120"/>
          </a:xfrm>
          <a:prstGeom prst="rect">
            <a:avLst/>
          </a:prstGeom>
          <a:ln>
            <a:noFill/>
          </a:ln>
        </p:spPr>
      </p:pic>
      <p:sp>
        <p:nvSpPr>
          <p:cNvPr id="419" name="CustomShape 5"/>
          <p:cNvSpPr/>
          <p:nvPr/>
        </p:nvSpPr>
        <p:spPr>
          <a:xfrm>
            <a:off x="775080" y="4386240"/>
            <a:ext cx="105152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Блок проверяет выражение. От блока отводятся связи, на которых указываются возможные значения этого выражения (например, переменной). Одна связь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обязательно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должна быть пустая (“default”) - по ней алгоритм будет двигаться, если не выполнено ни одно из условий.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3DBA391-2A0F-47DE-8806-A81635EB4E06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Подключение моторов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38080" y="1843200"/>
            <a:ext cx="497556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Подключение моторов в 2D-модели по умолчанию: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левый — к порту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M3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правый — к порту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M4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838080" y="3854880"/>
            <a:ext cx="497556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Настройку подключения моторов можно изменить в режиме отладки на центральной панели в разделе «Моторы».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58" name="Picture 8"/>
          <p:cNvPicPr/>
          <p:nvPr/>
        </p:nvPicPr>
        <p:blipFill>
          <a:blip r:embed="rId2"/>
          <a:srcRect l="50075"/>
          <a:stretch/>
        </p:blipFill>
        <p:spPr>
          <a:xfrm>
            <a:off x="6038640" y="988560"/>
            <a:ext cx="5185440" cy="5368320"/>
          </a:xfrm>
          <a:prstGeom prst="rect">
            <a:avLst/>
          </a:prstGeom>
          <a:ln>
            <a:noFill/>
          </a:ln>
        </p:spPr>
      </p:pic>
      <p:sp>
        <p:nvSpPr>
          <p:cNvPr id="159" name="CustomShape 5"/>
          <p:cNvSpPr/>
          <p:nvPr/>
        </p:nvSpPr>
        <p:spPr>
          <a:xfrm>
            <a:off x="6031080" y="3786840"/>
            <a:ext cx="2198160" cy="126756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AA3FCC-7824-4AA9-AA64-40ABA8CA94F1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838080" y="1224720"/>
            <a:ext cx="10515240" cy="81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Данный пример демонстрирует случайный выбор одного из четырех состояний робота: «Я готов к роботе», «Улыбаюсь», «Грущу», «Отдыхаю…»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" name="Рисунок 2" descr="Изображение выглядит как текст, диаграмма, План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03BE9706-413F-BB0F-BC2C-96B430CC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132856"/>
            <a:ext cx="5132099" cy="3854581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D2724D4-304E-4AED-AADF-7675C5768B8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6" name="Picture 2" descr="J:\TRIK\study\presentations_of_lessons\screen\09\09 swich_01_312.png"/>
          <p:cNvPicPr/>
          <p:nvPr/>
        </p:nvPicPr>
        <p:blipFill>
          <a:blip r:embed="rId2"/>
          <a:stretch/>
        </p:blipFill>
        <p:spPr>
          <a:xfrm>
            <a:off x="4067280" y="2117520"/>
            <a:ext cx="4383000" cy="2325240"/>
          </a:xfrm>
          <a:prstGeom prst="rect">
            <a:avLst/>
          </a:prstGeom>
          <a:ln>
            <a:noFill/>
          </a:ln>
        </p:spPr>
      </p:pic>
      <p:sp>
        <p:nvSpPr>
          <p:cNvPr id="427" name="CustomShape 3"/>
          <p:cNvSpPr/>
          <p:nvPr/>
        </p:nvSpPr>
        <p:spPr>
          <a:xfrm>
            <a:off x="838080" y="4576320"/>
            <a:ext cx="10515240" cy="103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TRIK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Studio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имеется блок </a:t>
            </a:r>
            <a:r>
              <a:rPr lang="ru-RU" sz="22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«Получить код кнопки»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который записывает код нажатой кнопки в переменную. Все коды кнопок представлены в кодировке ASCII.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Зная коды кнопок, с помощью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switch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можно написать своё меню.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428" name="CustomShape 4"/>
          <p:cNvSpPr/>
          <p:nvPr/>
        </p:nvSpPr>
        <p:spPr>
          <a:xfrm>
            <a:off x="838080" y="1210320"/>
            <a:ext cx="105152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Задача 2.1.8.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Выводить 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в цикле с задержкой минимум в 100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</a:rPr>
              <a:t>мс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экран робота в 2D модели коды кнопок контроллера ТРИК, по нажатию на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 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5F9646-4167-4809-8326-EF428B5E5F19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838080" y="2232000"/>
            <a:ext cx="1051524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Выполнять в цикле действия по нажатию клавиш:</a:t>
            </a:r>
            <a:br>
              <a:rPr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«вверх» (103)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— крутить моторами вперед</a:t>
            </a:r>
            <a:br>
              <a:rPr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«вниз» (108)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крутить моторами назад</a:t>
            </a:r>
            <a:br>
              <a:rPr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«влево» (105)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поворачивать влево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«вправо» (106)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поворачивать вправо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«ввод» (28)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улыбаться и говорить «Привет»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Esc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» (1)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выход из программы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838080" y="1210320"/>
            <a:ext cx="10515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2.1.9. (самостоятельно)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5F9646-4167-4809-8326-EF428B5E5F19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838080" y="1888200"/>
            <a:ext cx="7994224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Реализуйте меню из 3х элементов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смайл, сказать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, выход.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Текущий элем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ент обведен прямоугольником. С помощью стрелок на контроллер реализовать переход между элементами меню. Выбор реализовать с помощью нажатия на галочку: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Вывести смайл на 3 секунды, вернуться в меню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Сказать «Привет», вернуться в меню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3авершить выполнение программы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838080" y="1210320"/>
            <a:ext cx="10515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10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. (самостоятельно)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E4242E-1F64-0D7B-046A-A13259C04E38}"/>
              </a:ext>
            </a:extLst>
          </p:cNvPr>
          <p:cNvSpPr/>
          <p:nvPr/>
        </p:nvSpPr>
        <p:spPr>
          <a:xfrm>
            <a:off x="8977056" y="1673814"/>
            <a:ext cx="2376264" cy="3223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2A5D05-8D14-C81F-01DE-9DE1FD4CD475}"/>
              </a:ext>
            </a:extLst>
          </p:cNvPr>
          <p:cNvSpPr/>
          <p:nvPr/>
        </p:nvSpPr>
        <p:spPr>
          <a:xfrm>
            <a:off x="9408368" y="2272813"/>
            <a:ext cx="1656184" cy="506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смайл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1ABB1E-0267-ADE6-A289-5452544B4857}"/>
              </a:ext>
            </a:extLst>
          </p:cNvPr>
          <p:cNvSpPr/>
          <p:nvPr/>
        </p:nvSpPr>
        <p:spPr>
          <a:xfrm>
            <a:off x="9408368" y="2789940"/>
            <a:ext cx="1656184" cy="506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сказать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A84281-CFD7-DC5C-B77C-B6BA31C46A09}"/>
              </a:ext>
            </a:extLst>
          </p:cNvPr>
          <p:cNvSpPr/>
          <p:nvPr/>
        </p:nvSpPr>
        <p:spPr>
          <a:xfrm>
            <a:off x="9409019" y="3308904"/>
            <a:ext cx="1656184" cy="506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8212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F970E4B-EE40-41A6-9713-23DEC29D8E6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6F50499-49B5-4590-A37B-0D6294686F0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Подключение моторов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Picture 8"/>
          <p:cNvPicPr/>
          <p:nvPr/>
        </p:nvPicPr>
        <p:blipFill>
          <a:blip r:embed="rId2"/>
          <a:stretch/>
        </p:blipFill>
        <p:spPr>
          <a:xfrm>
            <a:off x="838080" y="988560"/>
            <a:ext cx="10386000" cy="536832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6031080" y="3786840"/>
            <a:ext cx="2198160" cy="126756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31BF4DD-6907-4683-B2C6-C4C825ACA7A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назад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838080" y="1491840"/>
            <a:ext cx="105152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Arial"/>
              </a:rPr>
              <a:t>Движение назад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выполняется аналогично.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67" name="Picture 4"/>
          <p:cNvPicPr/>
          <p:nvPr/>
        </p:nvPicPr>
        <p:blipFill>
          <a:blip r:embed="rId2"/>
          <a:stretch/>
        </p:blipFill>
        <p:spPr>
          <a:xfrm>
            <a:off x="6475680" y="2810520"/>
            <a:ext cx="2638080" cy="262872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1965240" y="3455640"/>
            <a:ext cx="39002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Используем блок</a:t>
            </a: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 «Моторы назад»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4"/>
          <p:cNvPicPr/>
          <p:nvPr/>
        </p:nvPicPr>
        <p:blipFill>
          <a:blip r:embed="rId2"/>
          <a:stretch/>
        </p:blipFill>
        <p:spPr>
          <a:xfrm>
            <a:off x="1623240" y="2125800"/>
            <a:ext cx="9038880" cy="2876040"/>
          </a:xfrm>
          <a:prstGeom prst="rect">
            <a:avLst/>
          </a:prstGeom>
          <a:ln>
            <a:noFill/>
          </a:ln>
        </p:spPr>
      </p:pic>
      <p:sp>
        <p:nvSpPr>
          <p:cNvPr id="17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578511-2A01-4EAB-88AB-B8D9B5719E3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назад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 — копия</Template>
  <TotalTime>30559</TotalTime>
  <Words>3310</Words>
  <Application>Microsoft Office PowerPoint</Application>
  <PresentationFormat>Широкоэкранный</PresentationFormat>
  <Paragraphs>478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64</vt:i4>
      </vt:variant>
    </vt:vector>
  </HeadingPairs>
  <TitlesOfParts>
    <vt:vector size="75" baseType="lpstr">
      <vt:lpstr>Arial</vt:lpstr>
      <vt:lpstr>Calibri</vt:lpstr>
      <vt:lpstr>montserrat</vt:lpstr>
      <vt:lpstr>montserrat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Элементарные действия Алгоритмические структуры</dc:title>
  <dc:subject/>
  <dc:creator>Анастасия Мерецкая</dc:creator>
  <dc:description/>
  <cp:lastModifiedBy>Ilya Shirokolobov</cp:lastModifiedBy>
  <cp:revision>138</cp:revision>
  <dcterms:created xsi:type="dcterms:W3CDTF">2019-08-14T07:24:59Z</dcterms:created>
  <dcterms:modified xsi:type="dcterms:W3CDTF">2023-10-30T00:23:11Z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55</vt:i4>
  </property>
</Properties>
</file>