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23"/>
  </p:notesMasterIdLst>
  <p:sldIdLst>
    <p:sldId id="303" r:id="rId2"/>
    <p:sldId id="353" r:id="rId3"/>
    <p:sldId id="346" r:id="rId4"/>
    <p:sldId id="354" r:id="rId5"/>
    <p:sldId id="347" r:id="rId6"/>
    <p:sldId id="355" r:id="rId7"/>
    <p:sldId id="356" r:id="rId8"/>
    <p:sldId id="357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38" r:id="rId21"/>
    <p:sldId id="352" r:id="rId22"/>
  </p:sldIdLst>
  <p:sldSz cx="12193588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Мерецкая" initials="А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41"/>
    <a:srgbClr val="000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7CC6-A1C7-4F0A-B31B-0AA1CFA502E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EB36-416F-4367-99DA-3AEC2C08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 preserve="1">
  <p:cSld name="Титульни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54536" y="1810871"/>
            <a:ext cx="8280000" cy="1440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71932" y="1810871"/>
            <a:ext cx="826712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310" y="480894"/>
            <a:ext cx="2927818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491" y="3158115"/>
            <a:ext cx="3124606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308" y="393585"/>
            <a:ext cx="8803904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308" y="1206013"/>
            <a:ext cx="1051697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34" y="377092"/>
            <a:ext cx="8804047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523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preserve="1">
  <p:cSld name="2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308" y="393585"/>
            <a:ext cx="8803904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786628" y="1648441"/>
            <a:ext cx="603376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234" y="322646"/>
            <a:ext cx="88040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56" y="2214584"/>
            <a:ext cx="3593254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754" y="5054082"/>
            <a:ext cx="2581611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5933" y="5026124"/>
            <a:ext cx="1005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806" y="1580971"/>
            <a:ext cx="25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02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308" y="1518250"/>
            <a:ext cx="1051697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6575" y="396000"/>
            <a:ext cx="17822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356" y="6314627"/>
            <a:ext cx="24291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968" y="6314626"/>
            <a:ext cx="3915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784" y="6434126"/>
            <a:ext cx="739713" cy="25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330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3234" y="2174489"/>
            <a:ext cx="8267120" cy="702526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Алгоритмы с ветвлением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AB5B2-9D22-496E-81E8-CD1CA9755315}"/>
              </a:ext>
            </a:extLst>
          </p:cNvPr>
          <p:cNvSpPr txBox="1"/>
          <p:nvPr/>
        </p:nvSpPr>
        <p:spPr>
          <a:xfrm>
            <a:off x="838234" y="1273677"/>
            <a:ext cx="105170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жизни часто приходится принимать решение в зависимости от сложившейся обстановки. Если идет дождь, мы берем с собой зонт и надеваем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плащ.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Встречаются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 более сложные условия выбора. В некоторых случаях от выбранного решения зависит дальнейшая судьба человека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334064D2-E145-4492-AABA-D49016814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9" t="7317" r="22344" b="10089"/>
          <a:stretch/>
        </p:blipFill>
        <p:spPr>
          <a:xfrm>
            <a:off x="8435796" y="3392430"/>
            <a:ext cx="2828043" cy="2511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33" y="3900072"/>
            <a:ext cx="7227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Порядок действий, который зависит от выполнения или невыполнения некоторого условия, называется 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ветвлением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202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AB5B2-9D22-496E-81E8-CD1CA9755315}"/>
              </a:ext>
            </a:extLst>
          </p:cNvPr>
          <p:cNvSpPr txBox="1"/>
          <p:nvPr/>
        </p:nvSpPr>
        <p:spPr>
          <a:xfrm>
            <a:off x="838234" y="1180464"/>
            <a:ext cx="105170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Ветвление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алгоритм, в котором нужно ответить на вопрос, записанный в ромбе. В случае ответа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да» выполнение алгоритма продолжается по стрелке «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истина»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а в случае ответа «нет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</a:p>
          <a:p>
            <a:pPr algn="l"/>
            <a:r>
              <a:rPr lang="ru-RU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стрелке «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ложь»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778AE6C8-7386-45BA-BD74-802F2E68ACC5}"/>
              </a:ext>
            </a:extLst>
          </p:cNvPr>
          <p:cNvSpPr/>
          <p:nvPr/>
        </p:nvSpPr>
        <p:spPr>
          <a:xfrm>
            <a:off x="3176833" y="4486132"/>
            <a:ext cx="2005661" cy="6794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 берем зонт</a:t>
            </a:r>
          </a:p>
        </p:txBody>
      </p:sp>
      <p:sp>
        <p:nvSpPr>
          <p:cNvPr id="12" name="Блок-схема: решение 5">
            <a:extLst>
              <a:ext uri="{FF2B5EF4-FFF2-40B4-BE49-F238E27FC236}">
                <a16:creationId xmlns:a16="http://schemas.microsoft.com/office/drawing/2014/main" id="{E57413E3-3682-4C3A-8A7E-2804F95E488E}"/>
              </a:ext>
            </a:extLst>
          </p:cNvPr>
          <p:cNvSpPr/>
          <p:nvPr/>
        </p:nvSpPr>
        <p:spPr>
          <a:xfrm>
            <a:off x="4775238" y="3492787"/>
            <a:ext cx="2486019" cy="1206509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Сегодня будет дождь?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E6664C74-476C-4222-A660-BF26C5A90AA2}"/>
              </a:ext>
            </a:extLst>
          </p:cNvPr>
          <p:cNvSpPr/>
          <p:nvPr/>
        </p:nvSpPr>
        <p:spPr>
          <a:xfrm>
            <a:off x="7011096" y="4465374"/>
            <a:ext cx="2123477" cy="7001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Берем зонт</a:t>
            </a:r>
          </a:p>
        </p:txBody>
      </p:sp>
      <p:cxnSp>
        <p:nvCxnSpPr>
          <p:cNvPr id="14" name="Прямая соединительная линия 7">
            <a:extLst>
              <a:ext uri="{FF2B5EF4-FFF2-40B4-BE49-F238E27FC236}">
                <a16:creationId xmlns:a16="http://schemas.microsoft.com/office/drawing/2014/main" id="{9B849DEB-5CB4-4DDC-BBC6-4E807BC4FFAA}"/>
              </a:ext>
            </a:extLst>
          </p:cNvPr>
          <p:cNvCxnSpPr>
            <a:cxnSpLocks/>
          </p:cNvCxnSpPr>
          <p:nvPr/>
        </p:nvCxnSpPr>
        <p:spPr>
          <a:xfrm flipV="1">
            <a:off x="6018333" y="3158885"/>
            <a:ext cx="7940" cy="368098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Соединитель: уступ 8">
            <a:extLst>
              <a:ext uri="{FF2B5EF4-FFF2-40B4-BE49-F238E27FC236}">
                <a16:creationId xmlns:a16="http://schemas.microsoft.com/office/drawing/2014/main" id="{E38C27F3-AFCB-4449-A65D-ECA885F09CF4}"/>
              </a:ext>
            </a:extLst>
          </p:cNvPr>
          <p:cNvCxnSpPr>
            <a:cxnSpLocks/>
            <a:stCxn id="12" idx="3"/>
            <a:endCxn id="13" idx="0"/>
          </p:cNvCxnSpPr>
          <p:nvPr/>
        </p:nvCxnSpPr>
        <p:spPr>
          <a:xfrm>
            <a:off x="7261257" y="4096042"/>
            <a:ext cx="811578" cy="369332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Соединитель: уступ 9">
            <a:extLst>
              <a:ext uri="{FF2B5EF4-FFF2-40B4-BE49-F238E27FC236}">
                <a16:creationId xmlns:a16="http://schemas.microsoft.com/office/drawing/2014/main" id="{F9FD8049-FFDF-4D10-8FB5-83E38691A9A9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rot="10800000" flipV="1">
            <a:off x="4179664" y="4096042"/>
            <a:ext cx="595574" cy="390090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Соединитель: уступ 10">
            <a:extLst>
              <a:ext uri="{FF2B5EF4-FFF2-40B4-BE49-F238E27FC236}">
                <a16:creationId xmlns:a16="http://schemas.microsoft.com/office/drawing/2014/main" id="{9E9238BF-9658-4716-9B9B-9492BB2FE6FC}"/>
              </a:ext>
            </a:extLst>
          </p:cNvPr>
          <p:cNvCxnSpPr>
            <a:cxnSpLocks/>
            <a:stCxn id="11" idx="2"/>
            <a:endCxn id="13" idx="2"/>
          </p:cNvCxnSpPr>
          <p:nvPr/>
        </p:nvCxnSpPr>
        <p:spPr>
          <a:xfrm rot="16200000" flipH="1">
            <a:off x="6126249" y="3218962"/>
            <a:ext cx="12700" cy="3893171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2">
            <a:extLst>
              <a:ext uri="{FF2B5EF4-FFF2-40B4-BE49-F238E27FC236}">
                <a16:creationId xmlns:a16="http://schemas.microsoft.com/office/drawing/2014/main" id="{E2F9D44F-3220-4ADA-9ABA-12C4B87026B7}"/>
              </a:ext>
            </a:extLst>
          </p:cNvPr>
          <p:cNvCxnSpPr>
            <a:cxnSpLocks/>
          </p:cNvCxnSpPr>
          <p:nvPr/>
        </p:nvCxnSpPr>
        <p:spPr>
          <a:xfrm>
            <a:off x="6096794" y="5363852"/>
            <a:ext cx="0" cy="40787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FBC11ED-16D0-400E-9141-D5AA8FF6D8E9}"/>
              </a:ext>
            </a:extLst>
          </p:cNvPr>
          <p:cNvSpPr txBox="1"/>
          <p:nvPr/>
        </p:nvSpPr>
        <p:spPr>
          <a:xfrm>
            <a:off x="7305811" y="3754717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Истина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CE1D13-FE8A-40B2-B966-BDA31A2A7E5A}"/>
              </a:ext>
            </a:extLst>
          </p:cNvPr>
          <p:cNvSpPr txBox="1"/>
          <p:nvPr/>
        </p:nvSpPr>
        <p:spPr>
          <a:xfrm>
            <a:off x="4178600" y="377023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Ложь</a:t>
            </a:r>
          </a:p>
        </p:txBody>
      </p:sp>
      <p:sp>
        <p:nvSpPr>
          <p:cNvPr id="21" name="Овал 1">
            <a:extLst>
              <a:ext uri="{FF2B5EF4-FFF2-40B4-BE49-F238E27FC236}">
                <a16:creationId xmlns:a16="http://schemas.microsoft.com/office/drawing/2014/main" id="{669C8C55-53B5-4233-8146-F26C6A4F36FB}"/>
              </a:ext>
            </a:extLst>
          </p:cNvPr>
          <p:cNvSpPr/>
          <p:nvPr/>
        </p:nvSpPr>
        <p:spPr>
          <a:xfrm>
            <a:off x="4803419" y="2825648"/>
            <a:ext cx="2486020" cy="4996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Сборы</a:t>
            </a:r>
          </a:p>
        </p:txBody>
      </p:sp>
      <p:sp>
        <p:nvSpPr>
          <p:cNvPr id="22" name="Овал 53">
            <a:extLst>
              <a:ext uri="{FF2B5EF4-FFF2-40B4-BE49-F238E27FC236}">
                <a16:creationId xmlns:a16="http://schemas.microsoft.com/office/drawing/2014/main" id="{7E7180AB-7527-49DE-BB07-9498B154EDBD}"/>
              </a:ext>
            </a:extLst>
          </p:cNvPr>
          <p:cNvSpPr/>
          <p:nvPr/>
        </p:nvSpPr>
        <p:spPr>
          <a:xfrm>
            <a:off x="4803419" y="5784227"/>
            <a:ext cx="2552363" cy="4537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Прогулка</a:t>
            </a:r>
          </a:p>
        </p:txBody>
      </p:sp>
    </p:spTree>
    <p:extLst>
      <p:ext uri="{BB962C8B-B14F-4D97-AF65-F5344CB8AC3E}">
        <p14:creationId xmlns:p14="http://schemas.microsoft.com/office/powerpoint/2010/main" val="17222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23" name="Прямоугольник: скругленные углы 55">
            <a:extLst>
              <a:ext uri="{FF2B5EF4-FFF2-40B4-BE49-F238E27FC236}">
                <a16:creationId xmlns:a16="http://schemas.microsoft.com/office/drawing/2014/main" id="{C5A7F140-102A-4EC4-8996-17BCAC2EFB3B}"/>
              </a:ext>
            </a:extLst>
          </p:cNvPr>
          <p:cNvSpPr/>
          <p:nvPr/>
        </p:nvSpPr>
        <p:spPr>
          <a:xfrm>
            <a:off x="1353312" y="5077629"/>
            <a:ext cx="9610344" cy="11985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">
            <a:extLst>
              <a:ext uri="{FF2B5EF4-FFF2-40B4-BE49-F238E27FC236}">
                <a16:creationId xmlns:a16="http://schemas.microsoft.com/office/drawing/2014/main" id="{A9886011-C790-434C-A75A-83C413CB0609}"/>
              </a:ext>
            </a:extLst>
          </p:cNvPr>
          <p:cNvSpPr/>
          <p:nvPr/>
        </p:nvSpPr>
        <p:spPr>
          <a:xfrm>
            <a:off x="3908408" y="3695589"/>
            <a:ext cx="1521725" cy="57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Действие 1</a:t>
            </a:r>
          </a:p>
        </p:txBody>
      </p:sp>
      <p:sp>
        <p:nvSpPr>
          <p:cNvPr id="25" name="Блок-схема: решение 4">
            <a:extLst>
              <a:ext uri="{FF2B5EF4-FFF2-40B4-BE49-F238E27FC236}">
                <a16:creationId xmlns:a16="http://schemas.microsoft.com/office/drawing/2014/main" id="{EF7F1DB7-CF2F-4CD1-8081-71134A7D25B9}"/>
              </a:ext>
            </a:extLst>
          </p:cNvPr>
          <p:cNvSpPr/>
          <p:nvPr/>
        </p:nvSpPr>
        <p:spPr>
          <a:xfrm>
            <a:off x="5013594" y="3055293"/>
            <a:ext cx="1521725" cy="575125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Условие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5">
            <a:extLst>
              <a:ext uri="{FF2B5EF4-FFF2-40B4-BE49-F238E27FC236}">
                <a16:creationId xmlns:a16="http://schemas.microsoft.com/office/drawing/2014/main" id="{F55E4DA2-D4B7-41F2-AFFC-304C79143E13}"/>
              </a:ext>
            </a:extLst>
          </p:cNvPr>
          <p:cNvSpPr/>
          <p:nvPr/>
        </p:nvSpPr>
        <p:spPr>
          <a:xfrm>
            <a:off x="6045125" y="3695589"/>
            <a:ext cx="1521725" cy="57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Действие 2</a:t>
            </a:r>
          </a:p>
        </p:txBody>
      </p:sp>
      <p:sp>
        <p:nvSpPr>
          <p:cNvPr id="27" name="Прямоугольник 6">
            <a:extLst>
              <a:ext uri="{FF2B5EF4-FFF2-40B4-BE49-F238E27FC236}">
                <a16:creationId xmlns:a16="http://schemas.microsoft.com/office/drawing/2014/main" id="{24F84267-1A5A-4F03-8113-08637A6F7F42}"/>
              </a:ext>
            </a:extLst>
          </p:cNvPr>
          <p:cNvSpPr/>
          <p:nvPr/>
        </p:nvSpPr>
        <p:spPr>
          <a:xfrm>
            <a:off x="9743683" y="3721442"/>
            <a:ext cx="1521725" cy="57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Действие</a:t>
            </a:r>
          </a:p>
        </p:txBody>
      </p:sp>
      <p:sp>
        <p:nvSpPr>
          <p:cNvPr id="28" name="Блок-схема: решение 8">
            <a:extLst>
              <a:ext uri="{FF2B5EF4-FFF2-40B4-BE49-F238E27FC236}">
                <a16:creationId xmlns:a16="http://schemas.microsoft.com/office/drawing/2014/main" id="{1A6B7211-BE5D-49E7-AC11-7F649C6DF702}"/>
              </a:ext>
            </a:extLst>
          </p:cNvPr>
          <p:cNvSpPr/>
          <p:nvPr/>
        </p:nvSpPr>
        <p:spPr>
          <a:xfrm>
            <a:off x="8384459" y="3075764"/>
            <a:ext cx="1521725" cy="575125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Условие</a:t>
            </a:r>
          </a:p>
        </p:txBody>
      </p:sp>
      <p:sp>
        <p:nvSpPr>
          <p:cNvPr id="29" name="Прямоугольник 10">
            <a:extLst>
              <a:ext uri="{FF2B5EF4-FFF2-40B4-BE49-F238E27FC236}">
                <a16:creationId xmlns:a16="http://schemas.microsoft.com/office/drawing/2014/main" id="{5DE600FB-953A-4003-94F7-A3F42317925A}"/>
              </a:ext>
            </a:extLst>
          </p:cNvPr>
          <p:cNvSpPr/>
          <p:nvPr/>
        </p:nvSpPr>
        <p:spPr>
          <a:xfrm>
            <a:off x="1611888" y="2362981"/>
            <a:ext cx="1521725" cy="57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Действие 1</a:t>
            </a:r>
          </a:p>
        </p:txBody>
      </p:sp>
      <p:sp>
        <p:nvSpPr>
          <p:cNvPr id="30" name="Прямоугольник 16">
            <a:extLst>
              <a:ext uri="{FF2B5EF4-FFF2-40B4-BE49-F238E27FC236}">
                <a16:creationId xmlns:a16="http://schemas.microsoft.com/office/drawing/2014/main" id="{0B6FAEA3-0511-4010-83FE-5047AA413501}"/>
              </a:ext>
            </a:extLst>
          </p:cNvPr>
          <p:cNvSpPr/>
          <p:nvPr/>
        </p:nvSpPr>
        <p:spPr>
          <a:xfrm>
            <a:off x="1611888" y="3279983"/>
            <a:ext cx="1521725" cy="5751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Действие 2</a:t>
            </a:r>
          </a:p>
        </p:txBody>
      </p:sp>
      <p:cxnSp>
        <p:nvCxnSpPr>
          <p:cNvPr id="31" name="Прямая соединительная линия 18">
            <a:extLst>
              <a:ext uri="{FF2B5EF4-FFF2-40B4-BE49-F238E27FC236}">
                <a16:creationId xmlns:a16="http://schemas.microsoft.com/office/drawing/2014/main" id="{97A200D0-802E-49D4-81BF-787CC1490FDA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5774456" y="2749662"/>
            <a:ext cx="1" cy="305631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Соединитель: уступ 20">
            <a:extLst>
              <a:ext uri="{FF2B5EF4-FFF2-40B4-BE49-F238E27FC236}">
                <a16:creationId xmlns:a16="http://schemas.microsoft.com/office/drawing/2014/main" id="{236620DF-CB13-4A57-979D-85613F89688C}"/>
              </a:ext>
            </a:extLst>
          </p:cNvPr>
          <p:cNvCxnSpPr>
            <a:stCxn id="25" idx="3"/>
            <a:endCxn id="26" idx="0"/>
          </p:cNvCxnSpPr>
          <p:nvPr/>
        </p:nvCxnSpPr>
        <p:spPr>
          <a:xfrm>
            <a:off x="6535319" y="3342856"/>
            <a:ext cx="270669" cy="352733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Соединитель: уступ 22">
            <a:extLst>
              <a:ext uri="{FF2B5EF4-FFF2-40B4-BE49-F238E27FC236}">
                <a16:creationId xmlns:a16="http://schemas.microsoft.com/office/drawing/2014/main" id="{B324F22A-1E2A-41B7-9150-B4DFD2183620}"/>
              </a:ext>
            </a:extLst>
          </p:cNvPr>
          <p:cNvCxnSpPr>
            <a:stCxn id="25" idx="1"/>
            <a:endCxn id="24" idx="0"/>
          </p:cNvCxnSpPr>
          <p:nvPr/>
        </p:nvCxnSpPr>
        <p:spPr>
          <a:xfrm rot="10800000" flipV="1">
            <a:off x="4669272" y="3342855"/>
            <a:ext cx="344323" cy="352733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Соединитель: уступ 24">
            <a:extLst>
              <a:ext uri="{FF2B5EF4-FFF2-40B4-BE49-F238E27FC236}">
                <a16:creationId xmlns:a16="http://schemas.microsoft.com/office/drawing/2014/main" id="{CB4F45B3-B8E3-4584-A5DB-5CDCC90CEA4C}"/>
              </a:ext>
            </a:extLst>
          </p:cNvPr>
          <p:cNvCxnSpPr>
            <a:stCxn id="24" idx="2"/>
            <a:endCxn id="26" idx="2"/>
          </p:cNvCxnSpPr>
          <p:nvPr/>
        </p:nvCxnSpPr>
        <p:spPr>
          <a:xfrm rot="16200000" flipH="1">
            <a:off x="5737629" y="3202355"/>
            <a:ext cx="12700" cy="2136717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26">
            <a:extLst>
              <a:ext uri="{FF2B5EF4-FFF2-40B4-BE49-F238E27FC236}">
                <a16:creationId xmlns:a16="http://schemas.microsoft.com/office/drawing/2014/main" id="{05453BC5-8F85-4384-AE81-E183254D6F14}"/>
              </a:ext>
            </a:extLst>
          </p:cNvPr>
          <p:cNvCxnSpPr>
            <a:cxnSpLocks/>
          </p:cNvCxnSpPr>
          <p:nvPr/>
        </p:nvCxnSpPr>
        <p:spPr>
          <a:xfrm>
            <a:off x="5758311" y="4504361"/>
            <a:ext cx="0" cy="169683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29">
            <a:extLst>
              <a:ext uri="{FF2B5EF4-FFF2-40B4-BE49-F238E27FC236}">
                <a16:creationId xmlns:a16="http://schemas.microsoft.com/office/drawing/2014/main" id="{9E63370F-957E-4B8C-A60C-CBA7F7C36D91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2372750" y="2150409"/>
            <a:ext cx="1" cy="212572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1">
            <a:extLst>
              <a:ext uri="{FF2B5EF4-FFF2-40B4-BE49-F238E27FC236}">
                <a16:creationId xmlns:a16="http://schemas.microsoft.com/office/drawing/2014/main" id="{C42FCA6C-62E7-4A45-82AF-874C5F408A3D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2372751" y="2938106"/>
            <a:ext cx="0" cy="34187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3">
            <a:extLst>
              <a:ext uri="{FF2B5EF4-FFF2-40B4-BE49-F238E27FC236}">
                <a16:creationId xmlns:a16="http://schemas.microsoft.com/office/drawing/2014/main" id="{498FA1C3-8CAD-442C-8645-A7A661779631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2372750" y="3855108"/>
            <a:ext cx="1" cy="39213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Соединитель: уступ 35">
            <a:extLst>
              <a:ext uri="{FF2B5EF4-FFF2-40B4-BE49-F238E27FC236}">
                <a16:creationId xmlns:a16="http://schemas.microsoft.com/office/drawing/2014/main" id="{6E3DF180-571F-4CC3-837F-C1E208B75AF6}"/>
              </a:ext>
            </a:extLst>
          </p:cNvPr>
          <p:cNvCxnSpPr>
            <a:stCxn id="28" idx="3"/>
            <a:endCxn id="27" idx="0"/>
          </p:cNvCxnSpPr>
          <p:nvPr/>
        </p:nvCxnSpPr>
        <p:spPr>
          <a:xfrm>
            <a:off x="9906184" y="3363327"/>
            <a:ext cx="598362" cy="358115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7">
            <a:extLst>
              <a:ext uri="{FF2B5EF4-FFF2-40B4-BE49-F238E27FC236}">
                <a16:creationId xmlns:a16="http://schemas.microsoft.com/office/drawing/2014/main" id="{8572322F-8F19-48D3-AE4C-AD55AF805EE9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145322" y="3650889"/>
            <a:ext cx="0" cy="1109023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Соединитель: уступ 41">
            <a:extLst>
              <a:ext uri="{FF2B5EF4-FFF2-40B4-BE49-F238E27FC236}">
                <a16:creationId xmlns:a16="http://schemas.microsoft.com/office/drawing/2014/main" id="{84AAFEA1-CD6F-4634-B45C-91E06F97F27F}"/>
              </a:ext>
            </a:extLst>
          </p:cNvPr>
          <p:cNvCxnSpPr>
            <a:stCxn id="27" idx="2"/>
          </p:cNvCxnSpPr>
          <p:nvPr/>
        </p:nvCxnSpPr>
        <p:spPr>
          <a:xfrm rot="5400000">
            <a:off x="9710801" y="3731088"/>
            <a:ext cx="228266" cy="1359224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43AAFA7-58F6-4F28-84C6-2CFDC28F3DE5}"/>
              </a:ext>
            </a:extLst>
          </p:cNvPr>
          <p:cNvSpPr txBox="1"/>
          <p:nvPr/>
        </p:nvSpPr>
        <p:spPr>
          <a:xfrm>
            <a:off x="6489067" y="296167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Истина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1A56A-E991-4000-80BA-B26FC5A8E67F}"/>
              </a:ext>
            </a:extLst>
          </p:cNvPr>
          <p:cNvSpPr txBox="1"/>
          <p:nvPr/>
        </p:nvSpPr>
        <p:spPr>
          <a:xfrm>
            <a:off x="4542012" y="2962196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Ложь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AA3681-0572-4173-96A2-B179346A9FD1}"/>
              </a:ext>
            </a:extLst>
          </p:cNvPr>
          <p:cNvSpPr txBox="1"/>
          <p:nvPr/>
        </p:nvSpPr>
        <p:spPr>
          <a:xfrm>
            <a:off x="9906980" y="299399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Истина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207DD0-B11F-4393-802B-C171196159C3}"/>
              </a:ext>
            </a:extLst>
          </p:cNvPr>
          <p:cNvSpPr txBox="1"/>
          <p:nvPr/>
        </p:nvSpPr>
        <p:spPr>
          <a:xfrm>
            <a:off x="8377721" y="3849734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Ложь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234" y="1514837"/>
            <a:ext cx="353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Линейный алгоритм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5581" y="1508920"/>
            <a:ext cx="437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Алгоритмы с ветвлением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2480" y="2256695"/>
            <a:ext cx="307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Полное ветвление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7648" y="2254264"/>
            <a:ext cx="339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Неполное ветвление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954" y="5083550"/>
            <a:ext cx="10427174" cy="1007015"/>
          </a:xfrm>
        </p:spPr>
        <p:txBody>
          <a:bodyPr>
            <a:noAutofit/>
          </a:bodyPr>
          <a:lstStyle/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Ветвление всегда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содержит блок проверки условия.</a:t>
            </a: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условие истинно, выполнение алгоритма идет по ветке «Истина»,</a:t>
            </a: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ложно — по ветке «Ложь».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312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 </a:t>
            </a:r>
            <a:r>
              <a:rPr lang="en-US" dirty="0" smtClean="0"/>
              <a:t>TRIK Studio Junior</a:t>
            </a:r>
            <a:endParaRPr lang="ru-RU" dirty="0"/>
          </a:p>
        </p:txBody>
      </p:sp>
      <p:pic>
        <p:nvPicPr>
          <p:cNvPr id="50" name="Рисунок 4">
            <a:extLst>
              <a:ext uri="{FF2B5EF4-FFF2-40B4-BE49-F238E27FC236}">
                <a16:creationId xmlns:a16="http://schemas.microsoft.com/office/drawing/2014/main" id="{47391465-DC87-464E-96C3-D42C4762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844" y="1191548"/>
            <a:ext cx="5543550" cy="1743075"/>
          </a:xfrm>
          <a:prstGeom prst="rect">
            <a:avLst/>
          </a:prstGeom>
        </p:spPr>
      </p:pic>
      <p:sp>
        <p:nvSpPr>
          <p:cNvPr id="51" name="Текст 2"/>
          <p:cNvSpPr>
            <a:spLocks noGrp="1"/>
          </p:cNvSpPr>
          <p:nvPr>
            <p:ph type="body" idx="1"/>
          </p:nvPr>
        </p:nvSpPr>
        <p:spPr>
          <a:xfrm>
            <a:off x="1268003" y="1650894"/>
            <a:ext cx="1793456" cy="1006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Линейный </a:t>
            </a:r>
            <a:r>
              <a:rPr lang="ru-RU" dirty="0" smtClean="0"/>
              <a:t>алгоритм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68003" y="4511252"/>
            <a:ext cx="199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Ветвление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9063" r="2170" b="3694"/>
          <a:stretch/>
        </p:blipFill>
        <p:spPr bwMode="auto">
          <a:xfrm>
            <a:off x="3431844" y="3481982"/>
            <a:ext cx="7457091" cy="28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53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Переменная</a:t>
            </a:r>
            <a:endParaRPr lang="ru-RU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4" y="1184159"/>
            <a:ext cx="10436318" cy="2592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Переменная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объект, который имеет имя и значение.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Переменная связана с ячейкой оперативной памяти, где хранится ее значение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Имя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переменной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латинская буква (или слово), ее значение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цифра.</a:t>
            </a:r>
            <a:endParaRPr lang="ru-RU" dirty="0"/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1B1D5D78-5CCA-4C14-8162-04477EBE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21" y="3826768"/>
            <a:ext cx="4357559" cy="2308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CC3A38-59F8-400A-A8BC-E5A9CCC3B989}"/>
              </a:ext>
            </a:extLst>
          </p:cNvPr>
          <p:cNvSpPr txBox="1"/>
          <p:nvPr/>
        </p:nvSpPr>
        <p:spPr>
          <a:xfrm>
            <a:off x="7558136" y="4237205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 = 5;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 стрелкой 6">
            <a:extLst>
              <a:ext uri="{FF2B5EF4-FFF2-40B4-BE49-F238E27FC236}">
                <a16:creationId xmlns:a16="http://schemas.microsoft.com/office/drawing/2014/main" id="{005B1B93-8E12-4EF4-89D7-C5E9424EF7DD}"/>
              </a:ext>
            </a:extLst>
          </p:cNvPr>
          <p:cNvCxnSpPr>
            <a:cxnSpLocks/>
          </p:cNvCxnSpPr>
          <p:nvPr/>
        </p:nvCxnSpPr>
        <p:spPr>
          <a:xfrm flipH="1">
            <a:off x="8129017" y="3963396"/>
            <a:ext cx="322801" cy="505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E0474E-68F1-450B-97C7-9AA602BF3FEF}"/>
              </a:ext>
            </a:extLst>
          </p:cNvPr>
          <p:cNvSpPr txBox="1"/>
          <p:nvPr/>
        </p:nvSpPr>
        <p:spPr>
          <a:xfrm>
            <a:off x="7984614" y="3528147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Оператор присваивания</a:t>
            </a:r>
          </a:p>
        </p:txBody>
      </p:sp>
      <p:sp>
        <p:nvSpPr>
          <p:cNvPr id="17" name="Прямоугольник: скругленные углы 55">
            <a:extLst>
              <a:ext uri="{FF2B5EF4-FFF2-40B4-BE49-F238E27FC236}">
                <a16:creationId xmlns:a16="http://schemas.microsoft.com/office/drawing/2014/main" id="{C5A7F140-102A-4EC4-8996-17BCAC2EFB3B}"/>
              </a:ext>
            </a:extLst>
          </p:cNvPr>
          <p:cNvSpPr/>
          <p:nvPr/>
        </p:nvSpPr>
        <p:spPr>
          <a:xfrm>
            <a:off x="5900642" y="5202843"/>
            <a:ext cx="5102352" cy="10483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7B190-A5FC-4258-9B51-751C48169E56}"/>
              </a:ext>
            </a:extLst>
          </p:cNvPr>
          <p:cNvSpPr txBox="1"/>
          <p:nvPr/>
        </p:nvSpPr>
        <p:spPr>
          <a:xfrm>
            <a:off x="5972815" y="5266362"/>
            <a:ext cx="505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 записи нового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значения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старое стирается!</a:t>
            </a:r>
          </a:p>
        </p:txBody>
      </p:sp>
    </p:spTree>
    <p:extLst>
      <p:ext uri="{BB962C8B-B14F-4D97-AF65-F5344CB8AC3E}">
        <p14:creationId xmlns:p14="http://schemas.microsoft.com/office/powerpoint/2010/main" val="24621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Операторы </a:t>
            </a:r>
            <a:r>
              <a:rPr lang="en-US" dirty="0" smtClean="0"/>
              <a:t>TRIK Studio Junior</a:t>
            </a:r>
            <a:endParaRPr lang="ru-RU" dirty="0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497" y="1344168"/>
            <a:ext cx="4684444" cy="651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Блок «условие» в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TRIK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endParaRPr lang="ru-RU" dirty="0"/>
          </a:p>
        </p:txBody>
      </p:sp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98330331-5B04-4569-B1D0-8BE1F4F7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25" y="2054431"/>
            <a:ext cx="1926606" cy="1691381"/>
          </a:xfrm>
          <a:prstGeom prst="rect">
            <a:avLst/>
          </a:prstGeom>
        </p:spPr>
      </p:pic>
      <p:pic>
        <p:nvPicPr>
          <p:cNvPr id="16" name="Рисунок 2">
            <a:extLst>
              <a:ext uri="{FF2B5EF4-FFF2-40B4-BE49-F238E27FC236}">
                <a16:creationId xmlns:a16="http://schemas.microsoft.com/office/drawing/2014/main" id="{B1B569C2-FB46-4E79-8368-8FA8FCD1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99" y="3878419"/>
            <a:ext cx="2676525" cy="1695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95628" y="1445237"/>
            <a:ext cx="50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 «Случайное число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4">
            <a:extLst>
              <a:ext uri="{FF2B5EF4-FFF2-40B4-BE49-F238E27FC236}">
                <a16:creationId xmlns:a16="http://schemas.microsoft.com/office/drawing/2014/main" id="{D4102725-E4DD-4FC4-9C0F-0482B6267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660" y="1995889"/>
            <a:ext cx="2418078" cy="2829364"/>
          </a:xfrm>
          <a:prstGeom prst="rect">
            <a:avLst/>
          </a:prstGeom>
        </p:spPr>
      </p:pic>
      <p:pic>
        <p:nvPicPr>
          <p:cNvPr id="21" name="Рисунок 5">
            <a:extLst>
              <a:ext uri="{FF2B5EF4-FFF2-40B4-BE49-F238E27FC236}">
                <a16:creationId xmlns:a16="http://schemas.microsoft.com/office/drawing/2014/main" id="{E95B7044-717F-4146-AC14-2F4FE9B39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505" y="5013152"/>
            <a:ext cx="3194388" cy="11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«Условие»</a:t>
            </a:r>
            <a:endParaRPr lang="ru-RU" dirty="0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4" y="1323699"/>
            <a:ext cx="10416684" cy="541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Напишем задачу с использованием случайного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выбора.</a:t>
            </a:r>
            <a:endParaRPr lang="ru-RU" dirty="0"/>
          </a:p>
        </p:txBody>
      </p:sp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C9B49241-2CCB-4612-BC55-3BCDCF45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18" y="2154263"/>
            <a:ext cx="9553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«Условие»</a:t>
            </a:r>
            <a:endParaRPr lang="ru-RU" dirty="0"/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3" y="1195683"/>
            <a:ext cx="10517045" cy="1178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Ветки необходимо подписывать «истина» и «ложь» в редакторе свойств блока.</a:t>
            </a:r>
            <a:endParaRPr lang="ru-RU" dirty="0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FBB79AC8-6E3A-4FE2-B64D-C22B9848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735" y="3315239"/>
            <a:ext cx="2695575" cy="1676400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04590EC9-BE4A-4F96-B26A-F1467541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90" y="2267489"/>
            <a:ext cx="3371850" cy="3771900"/>
          </a:xfrm>
          <a:prstGeom prst="rect">
            <a:avLst/>
          </a:prstGeom>
        </p:spPr>
      </p:pic>
      <p:sp>
        <p:nvSpPr>
          <p:cNvPr id="10" name="Овал 1"/>
          <p:cNvSpPr/>
          <p:nvPr/>
        </p:nvSpPr>
        <p:spPr>
          <a:xfrm>
            <a:off x="7612083" y="2968831"/>
            <a:ext cx="3752603" cy="1698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4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«Условие»</a:t>
            </a:r>
            <a:endParaRPr lang="ru-RU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4" y="1332843"/>
            <a:ext cx="10416684" cy="683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Условие необходимо закрывать фигурной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скобкой.</a:t>
            </a:r>
            <a:endParaRPr lang="ru-RU" dirty="0"/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FBB79AC8-6E3A-4FE2-B64D-C22B9848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23" y="2938167"/>
            <a:ext cx="2695575" cy="1676400"/>
          </a:xfrm>
          <a:prstGeom prst="rect">
            <a:avLst/>
          </a:prstGeom>
        </p:spPr>
      </p:pic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27019759-3907-40B4-81C2-042D93B9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07" y="2111587"/>
            <a:ext cx="4324350" cy="3457575"/>
          </a:xfrm>
          <a:prstGeom prst="rect">
            <a:avLst/>
          </a:prstGeom>
        </p:spPr>
      </p:pic>
      <p:sp>
        <p:nvSpPr>
          <p:cNvPr id="14" name="Овал 2"/>
          <p:cNvSpPr/>
          <p:nvPr/>
        </p:nvSpPr>
        <p:spPr>
          <a:xfrm>
            <a:off x="3968265" y="3075327"/>
            <a:ext cx="1852550" cy="1158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6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«Условие»</a:t>
            </a:r>
            <a:endParaRPr lang="ru-RU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677" y="1512990"/>
            <a:ext cx="10416684" cy="1178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Таймер отвечает за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отображения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смайлика на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экране.</a:t>
            </a:r>
            <a:endParaRPr lang="ru-RU" dirty="0"/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12252C46-9F5E-4807-AD01-EA0E80A9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2" y="2374137"/>
            <a:ext cx="7694536" cy="2697686"/>
          </a:xfrm>
          <a:prstGeom prst="rect">
            <a:avLst/>
          </a:prstGeom>
        </p:spPr>
      </p:pic>
      <p:pic>
        <p:nvPicPr>
          <p:cNvPr id="15" name="Рисунок 4">
            <a:extLst>
              <a:ext uri="{FF2B5EF4-FFF2-40B4-BE49-F238E27FC236}">
                <a16:creationId xmlns:a16="http://schemas.microsoft.com/office/drawing/2014/main" id="{35B094F7-3D85-4F97-8E8D-29036362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8" t="4951" r="11733" b="9974"/>
          <a:stretch/>
        </p:blipFill>
        <p:spPr>
          <a:xfrm>
            <a:off x="9290304" y="2194560"/>
            <a:ext cx="2064975" cy="33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1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</a:t>
            </a:r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1ECF0BF6-9CE3-49C8-9D7D-6145B846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5" y="1642070"/>
            <a:ext cx="6522176" cy="1752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Высказывание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предложение, о котором можно точно сказать ложное оно или истинное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36" y="3729649"/>
            <a:ext cx="652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Любое другое предложение высказыванием не является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s://shalopay.org/wp-content/uploads/2019/12/Evri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/>
          <a:stretch/>
        </p:blipFill>
        <p:spPr bwMode="auto">
          <a:xfrm>
            <a:off x="6922008" y="3023387"/>
            <a:ext cx="4549519" cy="29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13017" y="2028063"/>
            <a:ext cx="305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Эврика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84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309" y="1206013"/>
            <a:ext cx="7773414" cy="4649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Задачи для самостоятельного выполнения: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/>
              <a:t>Совершите путешествие по зоопарку от крокодила до жирафа с помощью линейного алгоритма.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/>
              <a:t>Случайные путешествия. Прогуляйтесь по зоопарку, используя оператор </a:t>
            </a:r>
            <a:r>
              <a:rPr lang="ru-RU" dirty="0" smtClean="0"/>
              <a:t>«Случайный </a:t>
            </a:r>
            <a:r>
              <a:rPr lang="ru-RU" dirty="0"/>
              <a:t>выбор</a:t>
            </a:r>
            <a:r>
              <a:rPr lang="ru-RU" dirty="0" smtClean="0"/>
              <a:t>» в диапазоне </a:t>
            </a:r>
            <a:r>
              <a:rPr lang="ru-RU" dirty="0" smtClean="0"/>
              <a:t>1–4</a:t>
            </a:r>
            <a:r>
              <a:rPr lang="ru-RU" dirty="0" smtClean="0"/>
              <a:t>. Если значение переменной больше </a:t>
            </a:r>
            <a:r>
              <a:rPr lang="ru-RU" dirty="0" smtClean="0"/>
              <a:t>2, </a:t>
            </a:r>
            <a:r>
              <a:rPr lang="ru-RU" dirty="0" smtClean="0"/>
              <a:t>поворачиваем направо и двигаемся вперед указанное количество шагов. В  противном случае поворачиваемся налево и двигаемся вперед.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Самостоятельно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8DEBC-DDA4-493C-99F4-FCE101693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4"/>
          <a:stretch/>
        </p:blipFill>
        <p:spPr>
          <a:xfrm>
            <a:off x="9482327" y="2017575"/>
            <a:ext cx="1872951" cy="33334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A9984F-C290-4870-B251-80CBAA3CBD59}"/>
              </a:ext>
            </a:extLst>
          </p:cNvPr>
          <p:cNvSpPr/>
          <p:nvPr/>
        </p:nvSpPr>
        <p:spPr>
          <a:xfrm>
            <a:off x="9946690" y="4473367"/>
            <a:ext cx="486815" cy="443999"/>
          </a:xfrm>
          <a:custGeom>
            <a:avLst/>
            <a:gdLst>
              <a:gd name="connsiteX0" fmla="*/ 0 w 490194"/>
              <a:gd name="connsiteY0" fmla="*/ 0 h 452486"/>
              <a:gd name="connsiteX1" fmla="*/ 490194 w 490194"/>
              <a:gd name="connsiteY1" fmla="*/ 0 h 452486"/>
              <a:gd name="connsiteX2" fmla="*/ 490194 w 490194"/>
              <a:gd name="connsiteY2" fmla="*/ 452486 h 452486"/>
              <a:gd name="connsiteX3" fmla="*/ 0 w 490194"/>
              <a:gd name="connsiteY3" fmla="*/ 452486 h 452486"/>
              <a:gd name="connsiteX4" fmla="*/ 0 w 490194"/>
              <a:gd name="connsiteY4" fmla="*/ 0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94" h="452486" extrusionOk="0">
                <a:moveTo>
                  <a:pt x="0" y="0"/>
                </a:moveTo>
                <a:cubicBezTo>
                  <a:pt x="198673" y="-14964"/>
                  <a:pt x="361433" y="-3822"/>
                  <a:pt x="490194" y="0"/>
                </a:cubicBezTo>
                <a:cubicBezTo>
                  <a:pt x="492083" y="116365"/>
                  <a:pt x="492664" y="266094"/>
                  <a:pt x="490194" y="452486"/>
                </a:cubicBezTo>
                <a:cubicBezTo>
                  <a:pt x="329965" y="472500"/>
                  <a:pt x="109044" y="473745"/>
                  <a:pt x="0" y="452486"/>
                </a:cubicBezTo>
                <a:cubicBezTo>
                  <a:pt x="13267" y="343475"/>
                  <a:pt x="4230" y="13715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2697311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E5D884D4-74F7-4537-9E26-54172A30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4" y="1092387"/>
            <a:ext cx="10416684" cy="516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из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примеров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является высказыванием?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15 в три раза больше 5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Прямая </a:t>
            </a:r>
            <a:r>
              <a:rPr lang="ru-RU" dirty="0"/>
              <a:t>линия бесконечна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Какое </a:t>
            </a:r>
            <a:r>
              <a:rPr lang="ru-RU" dirty="0"/>
              <a:t>самое большое двузначное число?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Процессор – устройство обработки информации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Делайте утреннюю зарядку!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Он хороший спортсмен.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Любой </a:t>
            </a:r>
            <a:r>
              <a:rPr lang="ru-RU" dirty="0"/>
              <a:t>квадрат является </a:t>
            </a:r>
            <a:r>
              <a:rPr lang="ru-RU" dirty="0" smtClean="0"/>
              <a:t>прямоугольником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609F23-A8CE-4C76-8AF4-D0ADA52C5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54" y="2067610"/>
            <a:ext cx="2974854" cy="17678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7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</a:t>
            </a:r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 txBox="1">
            <a:spLocks/>
          </p:cNvSpPr>
          <p:nvPr/>
        </p:nvSpPr>
        <p:spPr>
          <a:xfrm>
            <a:off x="847392" y="1507172"/>
            <a:ext cx="8722276" cy="429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Какие высказывания истинные, а какие ложные?</a:t>
            </a:r>
          </a:p>
          <a:p>
            <a:pPr marL="0" indent="0">
              <a:buFont typeface="Arial"/>
              <a:buNone/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Россия — самая большая страна в мире.</a:t>
            </a:r>
          </a:p>
          <a:p>
            <a:pPr marL="228600" indent="-228600"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Человек произошел от дельфина.</a:t>
            </a:r>
          </a:p>
          <a:p>
            <a:pPr marL="228600" indent="-228600"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Столица Великобритании — Сидней.</a:t>
            </a:r>
          </a:p>
          <a:p>
            <a:pPr marL="228600" indent="-228600"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 ученики изучают математику.</a:t>
            </a:r>
          </a:p>
          <a:p>
            <a:pPr marL="114300" indent="0">
              <a:buFont typeface="Arial"/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AEE954-B7B0-48C6-8985-0DC5E570D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9629" r="25169" b="4268"/>
          <a:stretch/>
        </p:blipFill>
        <p:spPr bwMode="auto">
          <a:xfrm>
            <a:off x="8055652" y="3423266"/>
            <a:ext cx="2790014" cy="22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34" y="2359000"/>
            <a:ext cx="644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Определите истинность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высказываний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высказывания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34" y="1497521"/>
            <a:ext cx="101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Математические выражения тоже являются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высказываниями.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34" y="2849718"/>
            <a:ext cx="6257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7 х 6 = 44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64 : 8 = 8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+ 8 = 17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133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331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Если Х = 5, то Х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25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( 6 + 4 ) х 2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AEE954-B7B0-48C6-8985-0DC5E570D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9629" r="25169" b="4268"/>
          <a:stretch/>
        </p:blipFill>
        <p:spPr bwMode="auto">
          <a:xfrm>
            <a:off x="8055652" y="3423266"/>
            <a:ext cx="2790014" cy="22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Блок-схема</a:t>
            </a:r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4DDF8AE7-DDBD-4A76-B6F3-A374C2A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34" y="1031690"/>
            <a:ext cx="10125422" cy="117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Блок-схема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графическое изображение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алгоритма. Блок-схема состоит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 фигур, соединенных стрелками, которые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указывают</a:t>
            </a:r>
            <a:r>
              <a:rPr lang="ru-RU" dirty="0" smtClean="0"/>
              <a:t> </a:t>
            </a:r>
            <a:r>
              <a:rPr lang="ru-RU" dirty="0"/>
              <a:t>направление </a:t>
            </a:r>
            <a:r>
              <a:rPr lang="ru-RU" dirty="0" smtClean="0"/>
              <a:t>последовательности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6" name="Овал 2">
            <a:extLst>
              <a:ext uri="{FF2B5EF4-FFF2-40B4-BE49-F238E27FC236}">
                <a16:creationId xmlns:a16="http://schemas.microsoft.com/office/drawing/2014/main" id="{0F7F6A36-A404-44AC-83FE-0356CE9181DE}"/>
              </a:ext>
            </a:extLst>
          </p:cNvPr>
          <p:cNvSpPr/>
          <p:nvPr/>
        </p:nvSpPr>
        <p:spPr>
          <a:xfrm>
            <a:off x="1132099" y="2465578"/>
            <a:ext cx="1737238" cy="56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D9CDFDB-2A49-48B6-BAC5-02D1C5E2D053}"/>
              </a:ext>
            </a:extLst>
          </p:cNvPr>
          <p:cNvSpPr/>
          <p:nvPr/>
        </p:nvSpPr>
        <p:spPr>
          <a:xfrm>
            <a:off x="1132099" y="3315391"/>
            <a:ext cx="1737238" cy="5074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" name="Блок-схема: решение 4">
            <a:extLst>
              <a:ext uri="{FF2B5EF4-FFF2-40B4-BE49-F238E27FC236}">
                <a16:creationId xmlns:a16="http://schemas.microsoft.com/office/drawing/2014/main" id="{180B8F1C-B880-48F2-B174-0757AC5F7B7D}"/>
              </a:ext>
            </a:extLst>
          </p:cNvPr>
          <p:cNvSpPr/>
          <p:nvPr/>
        </p:nvSpPr>
        <p:spPr>
          <a:xfrm>
            <a:off x="1132099" y="4112426"/>
            <a:ext cx="1737238" cy="719142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FAA96CC5-71D3-4B9A-8186-234C68FFD4BD}"/>
              </a:ext>
            </a:extLst>
          </p:cNvPr>
          <p:cNvSpPr txBox="1">
            <a:spLocks/>
          </p:cNvSpPr>
          <p:nvPr/>
        </p:nvSpPr>
        <p:spPr>
          <a:xfrm>
            <a:off x="3152781" y="2391327"/>
            <a:ext cx="6717083" cy="72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Овал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начало или конец алгоритма.</a:t>
            </a:r>
            <a:endParaRPr lang="ru-RU" dirty="0"/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9F08EC91-6612-4718-8C00-72527CC65672}"/>
              </a:ext>
            </a:extLst>
          </p:cNvPr>
          <p:cNvSpPr txBox="1">
            <a:spLocks/>
          </p:cNvSpPr>
          <p:nvPr/>
        </p:nvSpPr>
        <p:spPr>
          <a:xfrm>
            <a:off x="3152781" y="3197585"/>
            <a:ext cx="6717083" cy="72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Прямоугольник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шаг алгоритма.</a:t>
            </a:r>
            <a:endParaRPr lang="ru-RU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3D9C0813-5CD0-449C-B97D-7CF5635538C7}"/>
              </a:ext>
            </a:extLst>
          </p:cNvPr>
          <p:cNvSpPr txBox="1">
            <a:spLocks/>
          </p:cNvSpPr>
          <p:nvPr/>
        </p:nvSpPr>
        <p:spPr>
          <a:xfrm>
            <a:off x="3152781" y="3910045"/>
            <a:ext cx="8202498" cy="94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Ромб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условие для выбора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следующего шага алгоритма.</a:t>
            </a:r>
            <a:endParaRPr lang="ru-RU" dirty="0"/>
          </a:p>
        </p:txBody>
      </p:sp>
      <p:sp>
        <p:nvSpPr>
          <p:cNvPr id="13" name="Стрелка вправо 9"/>
          <p:cNvSpPr/>
          <p:nvPr/>
        </p:nvSpPr>
        <p:spPr>
          <a:xfrm>
            <a:off x="1132099" y="5196932"/>
            <a:ext cx="1737238" cy="1576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79222" y="4981903"/>
            <a:ext cx="630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Стрелка – порядок выполнения команд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id="{A542B18C-86AD-48E8-88A9-2ED15685A0DF}"/>
              </a:ext>
            </a:extLst>
          </p:cNvPr>
          <p:cNvSpPr/>
          <p:nvPr/>
        </p:nvSpPr>
        <p:spPr>
          <a:xfrm>
            <a:off x="2724913" y="5567680"/>
            <a:ext cx="6812280" cy="710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90C09-A285-4BD2-A4B6-A1E537A0B0A2}"/>
              </a:ext>
            </a:extLst>
          </p:cNvPr>
          <p:cNvSpPr txBox="1"/>
          <p:nvPr/>
        </p:nvSpPr>
        <p:spPr>
          <a:xfrm>
            <a:off x="1240571" y="5576040"/>
            <a:ext cx="970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Высказывания, записанные в ромбе, называются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условием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сам ромб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блоком проверки условия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93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34" y="1116199"/>
            <a:ext cx="105170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алгоритмах команды записываются друг за другом в определенном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порядке.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Выполняются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они не обязательно в записанной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последовательности.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зависимости от порядка выполнения команд можно выделить три типа алгоритмов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71550" lvl="3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Линейные алгоритмы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3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Алгоритмы с ветвлением</a:t>
            </a:r>
          </a:p>
          <a:p>
            <a:pPr marL="971550" lvl="3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Алгоритмы с повторением (циклы)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8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алгоритм</a:t>
            </a:r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009EAD67-1224-4D9E-992B-638E0523BDFD}"/>
              </a:ext>
            </a:extLst>
          </p:cNvPr>
          <p:cNvSpPr txBox="1">
            <a:spLocks/>
          </p:cNvSpPr>
          <p:nvPr/>
        </p:nvSpPr>
        <p:spPr>
          <a:xfrm>
            <a:off x="838233" y="1097092"/>
            <a:ext cx="10517046" cy="100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Линейные алгоритм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алгоритм, в котором команды выполняются последовательно друг за другом. Например, распорядок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дня.</a:t>
            </a:r>
            <a:endParaRPr lang="ru-RU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47B3528-3E9D-4551-9C89-1DABCC66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08" y="2340913"/>
            <a:ext cx="4993112" cy="3656332"/>
          </a:xfrm>
          <a:prstGeom prst="rect">
            <a:avLst/>
          </a:prstGeom>
        </p:spPr>
      </p:pic>
      <p:sp>
        <p:nvSpPr>
          <p:cNvPr id="7" name="Овал 4">
            <a:extLst>
              <a:ext uri="{FF2B5EF4-FFF2-40B4-BE49-F238E27FC236}">
                <a16:creationId xmlns:a16="http://schemas.microsoft.com/office/drawing/2014/main" id="{88CE7B95-09E7-42DB-A05A-CBB72E451578}"/>
              </a:ext>
            </a:extLst>
          </p:cNvPr>
          <p:cNvSpPr/>
          <p:nvPr/>
        </p:nvSpPr>
        <p:spPr>
          <a:xfrm>
            <a:off x="7633706" y="2188182"/>
            <a:ext cx="2486020" cy="4996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Подъем</a:t>
            </a: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CD7F1E43-A14C-40A3-A40E-B2FC607D60E1}"/>
              </a:ext>
            </a:extLst>
          </p:cNvPr>
          <p:cNvSpPr/>
          <p:nvPr/>
        </p:nvSpPr>
        <p:spPr>
          <a:xfrm>
            <a:off x="7633705" y="2906037"/>
            <a:ext cx="2486019" cy="361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Душ</a:t>
            </a:r>
          </a:p>
        </p:txBody>
      </p:sp>
      <p:cxnSp>
        <p:nvCxnSpPr>
          <p:cNvPr id="9" name="Прямая со стрелкой 6">
            <a:extLst>
              <a:ext uri="{FF2B5EF4-FFF2-40B4-BE49-F238E27FC236}">
                <a16:creationId xmlns:a16="http://schemas.microsoft.com/office/drawing/2014/main" id="{EB5D4A81-55B8-40EE-A3FD-D1306959E439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8876715" y="2687802"/>
            <a:ext cx="1" cy="2182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7">
            <a:extLst>
              <a:ext uri="{FF2B5EF4-FFF2-40B4-BE49-F238E27FC236}">
                <a16:creationId xmlns:a16="http://schemas.microsoft.com/office/drawing/2014/main" id="{101291A5-DD40-4B89-8D91-D3ABE538697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876713" y="3267991"/>
            <a:ext cx="2" cy="261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id="{0D376A53-62E4-4B25-985A-AEF666AD59EC}"/>
              </a:ext>
            </a:extLst>
          </p:cNvPr>
          <p:cNvSpPr/>
          <p:nvPr/>
        </p:nvSpPr>
        <p:spPr>
          <a:xfrm>
            <a:off x="7633703" y="3518072"/>
            <a:ext cx="2486019" cy="358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Завтрак</a:t>
            </a:r>
          </a:p>
        </p:txBody>
      </p:sp>
      <p:sp>
        <p:nvSpPr>
          <p:cNvPr id="12" name="Прямоугольник 14">
            <a:extLst>
              <a:ext uri="{FF2B5EF4-FFF2-40B4-BE49-F238E27FC236}">
                <a16:creationId xmlns:a16="http://schemas.microsoft.com/office/drawing/2014/main" id="{6000D69E-A911-41F5-80E4-057A7CA1840E}"/>
              </a:ext>
            </a:extLst>
          </p:cNvPr>
          <p:cNvSpPr/>
          <p:nvPr/>
        </p:nvSpPr>
        <p:spPr>
          <a:xfrm>
            <a:off x="7633702" y="4102998"/>
            <a:ext cx="2486019" cy="358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Школа</a:t>
            </a:r>
          </a:p>
        </p:txBody>
      </p:sp>
      <p:cxnSp>
        <p:nvCxnSpPr>
          <p:cNvPr id="13" name="Прямая со стрелкой 17">
            <a:extLst>
              <a:ext uri="{FF2B5EF4-FFF2-40B4-BE49-F238E27FC236}">
                <a16:creationId xmlns:a16="http://schemas.microsoft.com/office/drawing/2014/main" id="{2E33E27F-BC30-4B63-9721-92C9C6BF6BDD}"/>
              </a:ext>
            </a:extLst>
          </p:cNvPr>
          <p:cNvCxnSpPr>
            <a:cxnSpLocks/>
          </p:cNvCxnSpPr>
          <p:nvPr/>
        </p:nvCxnSpPr>
        <p:spPr>
          <a:xfrm flipH="1">
            <a:off x="8876711" y="3830367"/>
            <a:ext cx="2" cy="261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6">
            <a:extLst>
              <a:ext uri="{FF2B5EF4-FFF2-40B4-BE49-F238E27FC236}">
                <a16:creationId xmlns:a16="http://schemas.microsoft.com/office/drawing/2014/main" id="{FA83DBA0-F772-41ED-898B-344E3B76636C}"/>
              </a:ext>
            </a:extLst>
          </p:cNvPr>
          <p:cNvSpPr/>
          <p:nvPr/>
        </p:nvSpPr>
        <p:spPr>
          <a:xfrm>
            <a:off x="7633702" y="4696967"/>
            <a:ext cx="2486019" cy="358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Домашка</a:t>
            </a:r>
          </a:p>
        </p:txBody>
      </p:sp>
      <p:sp>
        <p:nvSpPr>
          <p:cNvPr id="15" name="Прямоугольник 19">
            <a:extLst>
              <a:ext uri="{FF2B5EF4-FFF2-40B4-BE49-F238E27FC236}">
                <a16:creationId xmlns:a16="http://schemas.microsoft.com/office/drawing/2014/main" id="{2BE8119B-72BB-436F-A82D-6996E3983B3B}"/>
              </a:ext>
            </a:extLst>
          </p:cNvPr>
          <p:cNvSpPr/>
          <p:nvPr/>
        </p:nvSpPr>
        <p:spPr>
          <a:xfrm>
            <a:off x="7633702" y="5290287"/>
            <a:ext cx="2486019" cy="358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Ужин</a:t>
            </a:r>
          </a:p>
        </p:txBody>
      </p:sp>
      <p:sp>
        <p:nvSpPr>
          <p:cNvPr id="16" name="Овал 21">
            <a:extLst>
              <a:ext uri="{FF2B5EF4-FFF2-40B4-BE49-F238E27FC236}">
                <a16:creationId xmlns:a16="http://schemas.microsoft.com/office/drawing/2014/main" id="{48AED1E7-6436-402C-9242-1F5E540057E4}"/>
              </a:ext>
            </a:extLst>
          </p:cNvPr>
          <p:cNvSpPr/>
          <p:nvPr/>
        </p:nvSpPr>
        <p:spPr>
          <a:xfrm>
            <a:off x="7633702" y="5897929"/>
            <a:ext cx="2486020" cy="4996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Сон</a:t>
            </a:r>
          </a:p>
        </p:txBody>
      </p:sp>
      <p:cxnSp>
        <p:nvCxnSpPr>
          <p:cNvPr id="17" name="Прямая со стрелкой 24">
            <a:extLst>
              <a:ext uri="{FF2B5EF4-FFF2-40B4-BE49-F238E27FC236}">
                <a16:creationId xmlns:a16="http://schemas.microsoft.com/office/drawing/2014/main" id="{00B9EF49-FE4B-4B5E-97C9-496A73ACE8D3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876711" y="4408266"/>
            <a:ext cx="1" cy="288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26">
            <a:extLst>
              <a:ext uri="{FF2B5EF4-FFF2-40B4-BE49-F238E27FC236}">
                <a16:creationId xmlns:a16="http://schemas.microsoft.com/office/drawing/2014/main" id="{FE38A4F9-67C8-40F7-9720-62D1D90EACFF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8876712" y="5649215"/>
            <a:ext cx="2" cy="248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28">
            <a:extLst>
              <a:ext uri="{FF2B5EF4-FFF2-40B4-BE49-F238E27FC236}">
                <a16:creationId xmlns:a16="http://schemas.microsoft.com/office/drawing/2014/main" id="{DF73BBDA-23E1-4E9D-9438-973791DC5209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8876712" y="5021183"/>
            <a:ext cx="2" cy="269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1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алгоритм</a:t>
            </a:r>
            <a:endParaRPr lang="ru-RU" dirty="0"/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009EAD67-1224-4D9E-992B-638E0523BDFD}"/>
              </a:ext>
            </a:extLst>
          </p:cNvPr>
          <p:cNvSpPr txBox="1">
            <a:spLocks/>
          </p:cNvSpPr>
          <p:nvPr/>
        </p:nvSpPr>
        <p:spPr>
          <a:xfrm>
            <a:off x="838234" y="1881483"/>
            <a:ext cx="10416684" cy="81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Путешествия по клеткам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линейный алгоритм.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ru-RU" sz="2400" dirty="0"/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A607F50B-4C8B-4809-AE5B-9449EEEC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34" y="2790805"/>
            <a:ext cx="5685250" cy="2071140"/>
          </a:xfrm>
          <a:prstGeom prst="rect">
            <a:avLst/>
          </a:prstGeom>
        </p:spPr>
      </p:pic>
      <p:pic>
        <p:nvPicPr>
          <p:cNvPr id="22" name="Рисунок 4">
            <a:extLst>
              <a:ext uri="{FF2B5EF4-FFF2-40B4-BE49-F238E27FC236}">
                <a16:creationId xmlns:a16="http://schemas.microsoft.com/office/drawing/2014/main" id="{01E0863B-708D-488C-A8F2-DEE70ACA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54" y="3214567"/>
            <a:ext cx="36671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8079"/>
      </p:ext>
    </p:extLst>
  </p:cSld>
  <p:clrMapOvr>
    <a:masterClrMapping/>
  </p:clrMapOvr>
</p:sld>
</file>

<file path=ppt/theme/theme1.xml><?xml version="1.0" encoding="utf-8"?>
<a:theme xmlns:a="http://schemas.openxmlformats.org/drawingml/2006/main" name="1_ТРИК202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РИК2020" id="{8458A8B9-9527-4959-AF7F-92DF978B7C03}" vid="{F6F3B228-323E-4A15-8A1C-AB1349911E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ТРИК2020</Template>
  <TotalTime>9740</TotalTime>
  <Words>626</Words>
  <Application>Microsoft Office PowerPoint</Application>
  <PresentationFormat>Custom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1_ТРИК2020</vt:lpstr>
      <vt:lpstr>Алгоритмы с ветвлением</vt:lpstr>
      <vt:lpstr>Высказывания</vt:lpstr>
      <vt:lpstr>Высказывания</vt:lpstr>
      <vt:lpstr>Высказывания</vt:lpstr>
      <vt:lpstr>Математические высказывания</vt:lpstr>
      <vt:lpstr>Блок-схема</vt:lpstr>
      <vt:lpstr>Алгоритмы</vt:lpstr>
      <vt:lpstr>Линейный алгоритм</vt:lpstr>
      <vt:lpstr>Линейный алгоритм</vt:lpstr>
      <vt:lpstr>Ветвление</vt:lpstr>
      <vt:lpstr>Ветвление</vt:lpstr>
      <vt:lpstr>Ветвление</vt:lpstr>
      <vt:lpstr>Примеры в TRIK Studio Junior</vt:lpstr>
      <vt:lpstr>Переменная</vt:lpstr>
      <vt:lpstr>Операторы TRIK Studio Junior</vt:lpstr>
      <vt:lpstr>Оператор «Условие»</vt:lpstr>
      <vt:lpstr>Оператор «Условие»</vt:lpstr>
      <vt:lpstr>Оператор «Условие»</vt:lpstr>
      <vt:lpstr>Оператор «Условие»</vt:lpstr>
      <vt:lpstr>Самостоятельно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A SHIROKOLOBOV</cp:lastModifiedBy>
  <cp:revision>182</cp:revision>
  <dcterms:created xsi:type="dcterms:W3CDTF">2019-08-15T11:46:00Z</dcterms:created>
  <dcterms:modified xsi:type="dcterms:W3CDTF">2020-11-24T20:16:17Z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1049-11.2.0.9150</vt:lpwstr>
  </property>
</Properties>
</file>