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22"/>
  </p:notesMasterIdLst>
  <p:sldIdLst>
    <p:sldId id="303" r:id="rId2"/>
    <p:sldId id="330" r:id="rId3"/>
    <p:sldId id="331" r:id="rId4"/>
    <p:sldId id="300" r:id="rId5"/>
    <p:sldId id="313" r:id="rId6"/>
    <p:sldId id="306" r:id="rId7"/>
    <p:sldId id="334" r:id="rId8"/>
    <p:sldId id="332" r:id="rId9"/>
    <p:sldId id="333" r:id="rId10"/>
    <p:sldId id="316" r:id="rId11"/>
    <p:sldId id="324" r:id="rId12"/>
    <p:sldId id="307" r:id="rId13"/>
    <p:sldId id="319" r:id="rId14"/>
    <p:sldId id="320" r:id="rId15"/>
    <p:sldId id="321" r:id="rId16"/>
    <p:sldId id="335" r:id="rId17"/>
    <p:sldId id="329" r:id="rId18"/>
    <p:sldId id="317" r:id="rId19"/>
    <p:sldId id="318" r:id="rId20"/>
    <p:sldId id="336" r:id="rId21"/>
  </p:sldIdLst>
  <p:sldSz cx="12193588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Мерецкая" initials="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7CC6-A1C7-4F0A-B31B-0AA1CFA502E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EB36-416F-4367-99DA-3AEC2C08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 preserve="1">
  <p:cSld name="Титульни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54536" y="1810871"/>
            <a:ext cx="8280000" cy="1440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71932" y="1810871"/>
            <a:ext cx="826712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310" y="480894"/>
            <a:ext cx="2927818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491" y="3158115"/>
            <a:ext cx="3124606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308" y="1206013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34" y="377092"/>
            <a:ext cx="8804047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523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preserve="1">
  <p:cSld name="2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628" y="1648441"/>
            <a:ext cx="603376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234" y="322646"/>
            <a:ext cx="88040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56" y="2214584"/>
            <a:ext cx="3593254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754" y="5054082"/>
            <a:ext cx="2581611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5933" y="5026124"/>
            <a:ext cx="1005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806" y="1580971"/>
            <a:ext cx="25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61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308" y="1518250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6575" y="396000"/>
            <a:ext cx="17822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356" y="6314627"/>
            <a:ext cx="24291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968" y="6314626"/>
            <a:ext cx="3915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784" y="6434126"/>
            <a:ext cx="739713" cy="25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30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3234" y="2174489"/>
            <a:ext cx="8267120" cy="70252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и вывод данных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7" y="1095325"/>
            <a:ext cx="10743899" cy="83195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ользовательский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ввод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ввода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EC4E6-9ADF-49A7-A7EF-83DF7EE1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19" y="2658925"/>
            <a:ext cx="6019800" cy="2828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8123" y="1801911"/>
            <a:ext cx="998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 запрашивает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пользователя значение переменной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162" y="2435118"/>
            <a:ext cx="3327867" cy="2207468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Задача:</a:t>
            </a:r>
          </a:p>
          <a:p>
            <a:pPr marL="11430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Запуская программу доберитесь до выбранного  вами яблока.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4312" r="5471" b="5483"/>
          <a:stretch/>
        </p:blipFill>
        <p:spPr bwMode="auto">
          <a:xfrm>
            <a:off x="4784270" y="1019806"/>
            <a:ext cx="7066417" cy="50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Вывод данных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838234" y="1202306"/>
            <a:ext cx="10556597" cy="15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 smtClean="0"/>
              <a:t>Для того, чтобы увидеть результат выполнения программы, обработанные данные можно вывести в удобной для пользователя форме.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6894" r="4079" b="6586"/>
          <a:stretch/>
        </p:blipFill>
        <p:spPr bwMode="auto">
          <a:xfrm>
            <a:off x="3628590" y="3473982"/>
            <a:ext cx="4033158" cy="264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6231" y="2982351"/>
            <a:ext cx="382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Операторы вывода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Вывод данных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2424140" y="1872619"/>
            <a:ext cx="3761901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b="1" dirty="0"/>
              <a:t>Оператор </a:t>
            </a:r>
            <a:r>
              <a:rPr lang="ru-RU" b="1" dirty="0" smtClean="0"/>
              <a:t>«Сказать</a:t>
            </a:r>
            <a:r>
              <a:rPr lang="ru-RU" b="1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0E17F4-524B-4CC1-BFC7-DA66BF4F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041" y="1202307"/>
            <a:ext cx="2743200" cy="19526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1DF62B-FFC2-4A14-A366-F1EB76DC2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061" y="4627988"/>
            <a:ext cx="7639050" cy="1571625"/>
          </a:xfrm>
          <a:prstGeom prst="rect">
            <a:avLst/>
          </a:prstGeom>
        </p:spPr>
      </p:pic>
      <p:sp>
        <p:nvSpPr>
          <p:cNvPr id="4" name="Текст 12">
            <a:extLst>
              <a:ext uri="{FF2B5EF4-FFF2-40B4-BE49-F238E27FC236}">
                <a16:creationId xmlns:a16="http://schemas.microsoft.com/office/drawing/2014/main" id="{89BC607B-7D53-4CAA-AE65-8C3C7C0958DB}"/>
              </a:ext>
            </a:extLst>
          </p:cNvPr>
          <p:cNvSpPr txBox="1">
            <a:spLocks/>
          </p:cNvSpPr>
          <p:nvPr/>
        </p:nvSpPr>
        <p:spPr>
          <a:xfrm>
            <a:off x="838234" y="3429000"/>
            <a:ext cx="10570664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С помощью этого оператора </a:t>
            </a:r>
            <a:r>
              <a:rPr lang="ru-RU" dirty="0" smtClean="0"/>
              <a:t>текст выводится в </a:t>
            </a:r>
            <a:r>
              <a:rPr lang="ru-RU" dirty="0"/>
              <a:t>диалоговом </a:t>
            </a:r>
            <a:r>
              <a:rPr lang="ru-RU" dirty="0" smtClean="0"/>
              <a:t>окне.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Вывод данных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1553978" y="1904214"/>
            <a:ext cx="5154603" cy="70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b="1" dirty="0"/>
              <a:t>Оператор </a:t>
            </a:r>
            <a:r>
              <a:rPr lang="ru-RU" b="1" dirty="0" smtClean="0"/>
              <a:t>«Напечатать </a:t>
            </a:r>
            <a:r>
              <a:rPr lang="ru-RU" b="1" dirty="0"/>
              <a:t>текст»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0B3DBF-83C9-4CFC-B20E-906868DD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81" y="1413432"/>
            <a:ext cx="2933700" cy="33147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2C1146-683C-4937-8753-63286716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06" y="2728333"/>
            <a:ext cx="3504879" cy="3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Вывод данных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838234" y="1202307"/>
            <a:ext cx="10477466" cy="117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С помощью этого оператора </a:t>
            </a:r>
            <a:r>
              <a:rPr lang="ru-RU" dirty="0" smtClean="0"/>
              <a:t>текст выводится на дисплей </a:t>
            </a:r>
            <a:r>
              <a:rPr lang="ru-RU" dirty="0"/>
              <a:t>контроллера.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590E1C-D90C-40E5-956D-0A49BFA1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4" y="2230913"/>
            <a:ext cx="6762750" cy="3829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06A32-B9D4-4625-870E-D525E41B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22" y="2381691"/>
            <a:ext cx="2314283" cy="34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значения переменной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1649186"/>
            <a:ext cx="1069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При </a:t>
            </a:r>
            <a:r>
              <a:rPr lang="ru-RU" sz="2800" dirty="0">
                <a:latin typeface="Calibri" panose="020F0502020204030204" pitchFamily="34" charset="0"/>
              </a:rPr>
              <a:t>выводе </a:t>
            </a:r>
            <a:r>
              <a:rPr lang="ru-RU" sz="2800" b="1" dirty="0">
                <a:latin typeface="Calibri" panose="020F0502020204030204" pitchFamily="34" charset="0"/>
              </a:rPr>
              <a:t>значения</a:t>
            </a: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переменной свойство </a:t>
            </a:r>
            <a:r>
              <a:rPr lang="ru-RU" sz="2800" dirty="0">
                <a:latin typeface="Calibri" panose="020F0502020204030204" pitchFamily="34" charset="0"/>
              </a:rPr>
              <a:t>«Вычислять» 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операторов </a:t>
            </a:r>
            <a:r>
              <a:rPr lang="ru-RU" sz="2800" dirty="0" smtClean="0">
                <a:latin typeface="Calibri" panose="020F0502020204030204" pitchFamily="34" charset="0"/>
              </a:rPr>
              <a:t>«Сказать» или «Напечатать текст» должно </a:t>
            </a:r>
            <a:r>
              <a:rPr lang="ru-RU" sz="2800" dirty="0">
                <a:latin typeface="Calibri" panose="020F0502020204030204" pitchFamily="34" charset="0"/>
              </a:rPr>
              <a:t>быть истинным </a:t>
            </a:r>
            <a:r>
              <a:rPr lang="ru-RU" sz="2800" dirty="0" smtClean="0">
                <a:latin typeface="Calibri" panose="020F0502020204030204" pitchFamily="34" charset="0"/>
              </a:rPr>
              <a:t>(в редакторе свойств необходимо </a:t>
            </a:r>
            <a:r>
              <a:rPr lang="ru-RU" sz="2800" dirty="0">
                <a:latin typeface="Calibri" panose="020F0502020204030204" pitchFamily="34" charset="0"/>
              </a:rPr>
              <a:t>поставить галочку</a:t>
            </a:r>
            <a:r>
              <a:rPr lang="ru-RU" sz="2800" dirty="0" smtClean="0">
                <a:latin typeface="Calibri" panose="020F0502020204030204" pitchFamily="34" charset="0"/>
              </a:rPr>
              <a:t>).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94" y="3397057"/>
            <a:ext cx="3362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50" y="3180474"/>
            <a:ext cx="3362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518557" y="3837214"/>
            <a:ext cx="3902529" cy="522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30493" y="3640394"/>
            <a:ext cx="3902529" cy="522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892" y="2006114"/>
            <a:ext cx="3668378" cy="330067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 smtClean="0"/>
              <a:t>Задача:</a:t>
            </a:r>
          </a:p>
          <a:p>
            <a:pPr marL="114300" indent="0" algn="just">
              <a:buNone/>
            </a:pPr>
            <a:r>
              <a:rPr lang="ru-RU" sz="2600" dirty="0" smtClean="0"/>
              <a:t>Выведите при помощи операторов «Сказать» и «Напечатать текст» количество шагов, которое прошел исполнитель.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4312" r="5471" b="5483"/>
          <a:stretch/>
        </p:blipFill>
        <p:spPr bwMode="auto">
          <a:xfrm>
            <a:off x="4784270" y="1019806"/>
            <a:ext cx="7066417" cy="50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Консоль ошибок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610951" y="1180734"/>
            <a:ext cx="10709601" cy="96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 smtClean="0"/>
              <a:t>В случае, когда в программе допущена ошибка, появляется окошко с </a:t>
            </a:r>
            <a:r>
              <a:rPr lang="ru-RU" dirty="0"/>
              <a:t>«</a:t>
            </a:r>
            <a:r>
              <a:rPr lang="ru-RU" dirty="0" smtClean="0"/>
              <a:t>подсказкой».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1E5EAB-5E09-4EA8-9DC5-2F3D7C7B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57" y="2484720"/>
            <a:ext cx="5747010" cy="692113"/>
          </a:xfrm>
          <a:prstGeom prst="rect">
            <a:avLst/>
          </a:prstGeom>
        </p:spPr>
      </p:pic>
      <p:sp>
        <p:nvSpPr>
          <p:cNvPr id="3" name="Текст 12">
            <a:extLst>
              <a:ext uri="{FF2B5EF4-FFF2-40B4-BE49-F238E27FC236}">
                <a16:creationId xmlns:a16="http://schemas.microsoft.com/office/drawing/2014/main" id="{A9C9E3BD-0F22-4CE0-95E1-3841A9D87672}"/>
              </a:ext>
            </a:extLst>
          </p:cNvPr>
          <p:cNvSpPr txBox="1">
            <a:spLocks/>
          </p:cNvSpPr>
          <p:nvPr/>
        </p:nvSpPr>
        <p:spPr>
          <a:xfrm>
            <a:off x="838234" y="3681167"/>
            <a:ext cx="10482318" cy="22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Самые популярные подсказки: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«</a:t>
            </a:r>
            <a:r>
              <a:rPr lang="ru-RU" dirty="0"/>
              <a:t>Слишком много исходящих связей»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«</a:t>
            </a:r>
            <a:r>
              <a:rPr lang="ru-RU" dirty="0"/>
              <a:t>Неизвестная лексема»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«</a:t>
            </a:r>
            <a:r>
              <a:rPr lang="ru-RU" dirty="0"/>
              <a:t>Исходящая связь ни к чему не подключена»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DE438C-F052-495D-98D4-092D2733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42" y="3953132"/>
            <a:ext cx="2807302" cy="23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Консоль ошибок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F558BE7F-1895-4E6C-886B-3C499A911ACB}"/>
              </a:ext>
            </a:extLst>
          </p:cNvPr>
          <p:cNvSpPr txBox="1">
            <a:spLocks/>
          </p:cNvSpPr>
          <p:nvPr/>
        </p:nvSpPr>
        <p:spPr>
          <a:xfrm>
            <a:off x="610951" y="1180734"/>
            <a:ext cx="10709601" cy="96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 smtClean="0"/>
              <a:t>Кликнув 2 раза левой кнопкой мыши на сообщении об ошибке, можно увидеть оператор, в котором она допущена.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1E5EAB-5E09-4EA8-9DC5-2F3D7C7B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94" y="2338234"/>
            <a:ext cx="7166399" cy="863050"/>
          </a:xfrm>
          <a:prstGeom prst="rect">
            <a:avLst/>
          </a:prstGeom>
        </p:spPr>
      </p:pic>
      <p:sp>
        <p:nvSpPr>
          <p:cNvPr id="3" name="Текст 12">
            <a:extLst>
              <a:ext uri="{FF2B5EF4-FFF2-40B4-BE49-F238E27FC236}">
                <a16:creationId xmlns:a16="http://schemas.microsoft.com/office/drawing/2014/main" id="{A9C9E3BD-0F22-4CE0-95E1-3841A9D87672}"/>
              </a:ext>
            </a:extLst>
          </p:cNvPr>
          <p:cNvSpPr txBox="1">
            <a:spLocks/>
          </p:cNvSpPr>
          <p:nvPr/>
        </p:nvSpPr>
        <p:spPr>
          <a:xfrm>
            <a:off x="838234" y="3398363"/>
            <a:ext cx="10709601" cy="28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Решения:</a:t>
            </a:r>
          </a:p>
          <a:p>
            <a:pPr marL="114300" indent="0" algn="just">
              <a:buNone/>
            </a:pPr>
            <a:r>
              <a:rPr lang="ru-RU" dirty="0" smtClean="0"/>
              <a:t>	Проверить </a:t>
            </a:r>
            <a:r>
              <a:rPr lang="ru-RU" dirty="0"/>
              <a:t>в блоке количество связей, оставить необходимое.</a:t>
            </a:r>
          </a:p>
          <a:p>
            <a:pPr marL="114300" indent="0" algn="just">
              <a:buNone/>
            </a:pPr>
            <a:r>
              <a:rPr lang="ru-RU" dirty="0" smtClean="0"/>
              <a:t>	Проверить </a:t>
            </a:r>
            <a:r>
              <a:rPr lang="ru-RU" dirty="0"/>
              <a:t>написание переменных или синтаксиса.</a:t>
            </a:r>
          </a:p>
          <a:p>
            <a:pPr marL="114300" indent="0" algn="just">
              <a:buNone/>
            </a:pPr>
            <a:r>
              <a:rPr lang="ru-RU" dirty="0" smtClean="0"/>
              <a:t>	Проверить </a:t>
            </a:r>
            <a:r>
              <a:rPr lang="ru-RU" dirty="0"/>
              <a:t>программу на наличие красных связей. Если они </a:t>
            </a:r>
            <a:r>
              <a:rPr lang="ru-RU" dirty="0" smtClean="0"/>
              <a:t>	есть</a:t>
            </a:r>
            <a:r>
              <a:rPr lang="ru-RU" dirty="0"/>
              <a:t>, нажать левой клавишей один раз.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57" y="1206014"/>
            <a:ext cx="11690252" cy="1312104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200" b="1" i="1" dirty="0" smtClean="0"/>
              <a:t>Информатика – наука, изучающая способы получения, хранения, переработки и передачи информации.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92837" y="4529798"/>
            <a:ext cx="609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</a:rPr>
              <a:t>Программа для компьютера </a:t>
            </a:r>
            <a:r>
              <a:rPr lang="ru-RU" sz="2800" dirty="0">
                <a:latin typeface="Calibri" panose="020F0502020204030204" pitchFamily="34" charset="0"/>
              </a:rPr>
              <a:t>– алгоритм, записанный командами, которые понимает компьютер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5" y="2349305"/>
            <a:ext cx="7132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</a:rPr>
              <a:t>Компьютер</a:t>
            </a:r>
            <a:r>
              <a:rPr lang="ru-RU" sz="2800" dirty="0">
                <a:latin typeface="Calibri" panose="020F0502020204030204" pitchFamily="34" charset="0"/>
              </a:rPr>
              <a:t> – универсальная машина для обработки информации. Как обрабатывать информацию компьютер узнает из программы, инструкции что и как он должен делать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7.hotpng.com/preview/200/135/803/computer-mouse-desktop-computers-computer-repair-technician-computer-hardware-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3" l="0" r="99250">
                        <a14:backgroundMark x1="11500" y1="61066" x2="11500" y2="61066"/>
                        <a14:backgroundMark x1="81500" y1="70355" x2="81500" y2="70355"/>
                        <a14:backgroundMark x1="69125" y1="69672" x2="69125" y2="69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49" y="2349305"/>
            <a:ext cx="2546253" cy="23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47" y="4529797"/>
            <a:ext cx="3534141" cy="16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2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953" y="1508364"/>
            <a:ext cx="5250124" cy="224677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 smtClean="0"/>
              <a:t>Алгоритм</a:t>
            </a:r>
            <a:r>
              <a:rPr lang="ru-RU" dirty="0" smtClean="0"/>
              <a:t> – план достижения результата, состоящий из шагов. Шаги алгоритма выполняются один за другим от начала алгоритма до его конца.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16394" y="1508364"/>
            <a:ext cx="5697415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</a:rPr>
              <a:t>Набор команд, понятных исполнителю (компьютер тоже является исполнителем </a:t>
            </a:r>
            <a:r>
              <a:rPr lang="ru-RU" sz="2800" dirty="0" smtClean="0">
                <a:latin typeface="Calibri" panose="020F0502020204030204" pitchFamily="34" charset="0"/>
              </a:rPr>
              <a:t>алгоритмов</a:t>
            </a:r>
            <a:r>
              <a:rPr lang="ru-RU" sz="2800" dirty="0">
                <a:latin typeface="Calibri" panose="020F0502020204030204" pitchFamily="34" charset="0"/>
              </a:rPr>
              <a:t>), называется </a:t>
            </a:r>
            <a:r>
              <a:rPr lang="ru-RU" sz="2800" b="1" dirty="0">
                <a:latin typeface="Calibri" panose="020F0502020204030204" pitchFamily="34" charset="0"/>
              </a:rPr>
              <a:t>системой команд исполнителя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8441" y="4259693"/>
            <a:ext cx="39178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</a:rPr>
              <a:t>Результат алгоритма </a:t>
            </a:r>
            <a:r>
              <a:rPr lang="ru-RU" sz="2800" dirty="0">
                <a:latin typeface="Calibri" panose="020F0502020204030204" pitchFamily="34" charset="0"/>
              </a:rPr>
              <a:t>определяется набором команд и порядком их 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4057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031" y="1122218"/>
            <a:ext cx="5289452" cy="1953211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Исполнитель получает информацию от человека (входные данные), изменяет ее и передает результат (выходные данные) человеку или другим исполнителям.</a:t>
            </a:r>
            <a:endParaRPr lang="ru-RU" sz="24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Определение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9568" y="3133955"/>
            <a:ext cx="5641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– информация, представленная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таком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виде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который обеспечивает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возможность её хранения,  обработки и передачи с помощью технических средств (компьютера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7130" y="5359791"/>
            <a:ext cx="995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для исполнителя состоит из набора инструкций (что делать с информацией) и данных (обрабатываемая информация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i.ytimg.com/vi/8oppTUUP5a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802"/>
          <a:stretch/>
        </p:blipFill>
        <p:spPr bwMode="auto">
          <a:xfrm>
            <a:off x="1378633" y="3089006"/>
            <a:ext cx="3123029" cy="2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itgistix.com/wp-content/uploads/2016/02/compu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12" y="1172639"/>
            <a:ext cx="3023053" cy="20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7" y="1165661"/>
            <a:ext cx="7848912" cy="84601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Оператор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команда (инструкция) исполнителю.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Ввод данных для исполнителя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9982" y="4513015"/>
            <a:ext cx="793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Примеры операторов, не использующих данные: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9982" y="2067951"/>
            <a:ext cx="762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операторов, использующих  данные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5224" r="4436" b="14235"/>
          <a:stretch/>
        </p:blipFill>
        <p:spPr bwMode="auto">
          <a:xfrm>
            <a:off x="2970753" y="3058046"/>
            <a:ext cx="163451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5598" r="4711" b="14235"/>
          <a:stretch/>
        </p:blipFill>
        <p:spPr bwMode="auto">
          <a:xfrm>
            <a:off x="7158326" y="2961214"/>
            <a:ext cx="170426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4780" r="2467" b="5293"/>
          <a:stretch/>
        </p:blipFill>
        <p:spPr bwMode="auto">
          <a:xfrm>
            <a:off x="5081442" y="2518046"/>
            <a:ext cx="207688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8777" r="10928" b="12917"/>
          <a:stretch/>
        </p:blipFill>
        <p:spPr bwMode="auto">
          <a:xfrm>
            <a:off x="3707402" y="5448661"/>
            <a:ext cx="76094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8777" r="12101" b="12281"/>
          <a:stretch/>
        </p:blipFill>
        <p:spPr bwMode="auto">
          <a:xfrm>
            <a:off x="4804030" y="5396835"/>
            <a:ext cx="755969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12087" r="12100" b="10371"/>
          <a:stretch/>
        </p:blipFill>
        <p:spPr bwMode="auto">
          <a:xfrm>
            <a:off x="5931754" y="5433639"/>
            <a:ext cx="741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12087" r="12100" b="10371"/>
          <a:stretch/>
        </p:blipFill>
        <p:spPr bwMode="auto">
          <a:xfrm>
            <a:off x="7156197" y="5434443"/>
            <a:ext cx="741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3426" r="32268" b="20439"/>
          <a:stretch/>
        </p:blipFill>
        <p:spPr bwMode="auto">
          <a:xfrm>
            <a:off x="8299938" y="5414835"/>
            <a:ext cx="75544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947" y="1095324"/>
            <a:ext cx="10743899" cy="100685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 явном виде внутри операторов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ввода данных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BDFBAF46-7388-4002-9EEE-9E5C7DA59269}"/>
              </a:ext>
            </a:extLst>
          </p:cNvPr>
          <p:cNvSpPr txBox="1">
            <a:spLocks/>
          </p:cNvSpPr>
          <p:nvPr/>
        </p:nvSpPr>
        <p:spPr>
          <a:xfrm>
            <a:off x="1772289" y="1814552"/>
            <a:ext cx="8856219" cy="76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Font typeface="Arial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Внутри этих операторов указываются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значения данных.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4780" r="2467" b="5293"/>
          <a:stretch/>
        </p:blipFill>
        <p:spPr bwMode="auto">
          <a:xfrm>
            <a:off x="2212207" y="2979108"/>
            <a:ext cx="2886934" cy="150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5224" r="4436" b="14235"/>
          <a:stretch/>
        </p:blipFill>
        <p:spPr bwMode="auto">
          <a:xfrm>
            <a:off x="7185137" y="3065301"/>
            <a:ext cx="2324624" cy="15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2289" y="5036234"/>
            <a:ext cx="462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Задержка 1000 миллисекунд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69544" y="5036234"/>
            <a:ext cx="354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шагов - 5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47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6040" r="7256" b="7530"/>
          <a:stretch/>
        </p:blipFill>
        <p:spPr bwMode="auto">
          <a:xfrm>
            <a:off x="4403187" y="1125415"/>
            <a:ext cx="7610622" cy="51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58" y="1674056"/>
            <a:ext cx="40796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Задача: </a:t>
            </a:r>
            <a:r>
              <a:rPr lang="ru-RU" sz="2800" b="1" dirty="0" smtClean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Помогите Исполнителю </a:t>
            </a:r>
            <a:r>
              <a:rPr lang="ru-RU" sz="2400" dirty="0">
                <a:latin typeface="Calibri" panose="020F0502020204030204" pitchFamily="34" charset="0"/>
              </a:rPr>
              <a:t>добраться до </a:t>
            </a:r>
            <a:r>
              <a:rPr lang="ru-RU" sz="2400" dirty="0" smtClean="0">
                <a:latin typeface="Calibri" panose="020F0502020204030204" pitchFamily="34" charset="0"/>
              </a:rPr>
              <a:t>кассы, продающей билеты (клетка с адресом (М, 6)), </a:t>
            </a:r>
            <a:r>
              <a:rPr lang="ru-RU" sz="2400" dirty="0">
                <a:latin typeface="Calibri" panose="020F0502020204030204" pitchFamily="34" charset="0"/>
              </a:rPr>
              <a:t>и вернуться в исходную точку. Какие данные потребуются для написания </a:t>
            </a:r>
            <a:r>
              <a:rPr lang="ru-RU" sz="2400" dirty="0" smtClean="0">
                <a:latin typeface="Calibri" panose="020F0502020204030204" pitchFamily="34" charset="0"/>
              </a:rPr>
              <a:t>этой программы?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92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921" y="1193798"/>
            <a:ext cx="10743899" cy="66313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 виде переменных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89A32FB-CCCA-48CA-B64C-DB84FE9B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ввода данных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AC7FE3-690E-4F04-9EE4-5C32094D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15" y="2592239"/>
            <a:ext cx="2286769" cy="20167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52522-D4B4-4EB7-A4B2-2A361398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44" y="2699009"/>
            <a:ext cx="2651690" cy="1737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1514" y="4740816"/>
            <a:ext cx="887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anose="020F0502020204030204" pitchFamily="34" charset="0"/>
              </a:rPr>
              <a:t>Переменная</a:t>
            </a:r>
            <a:r>
              <a:rPr lang="ru-RU" sz="2800" dirty="0" smtClean="0">
                <a:latin typeface="Calibri" panose="020F0502020204030204" pitchFamily="34" charset="0"/>
              </a:rPr>
              <a:t> – объект, который имеет имя и значение. Переменная связана с ячейкой оперативной памяти, где хранится ее значение.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2223" y="1885070"/>
            <a:ext cx="800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программе используются значения переменных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128" y="2383719"/>
            <a:ext cx="6572263" cy="2792438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3000" b="1" dirty="0" smtClean="0"/>
              <a:t>Задача:</a:t>
            </a:r>
          </a:p>
          <a:p>
            <a:pPr marL="114300" indent="0" algn="just">
              <a:buNone/>
            </a:pPr>
            <a:r>
              <a:rPr lang="ru-RU" dirty="0" smtClean="0"/>
              <a:t>Черепашке надо добраться до 12 этажа вместе со своим другом, который живет на 8 этаже. В программе используйте переменную </a:t>
            </a:r>
            <a:r>
              <a:rPr lang="en-US" dirty="0" smtClean="0"/>
              <a:t>X</a:t>
            </a:r>
            <a:r>
              <a:rPr lang="ru-RU" dirty="0" smtClean="0"/>
              <a:t>, значение которой соответствует количеству проезжаемых этажей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4019" r="14891" b="2636"/>
          <a:stretch/>
        </p:blipFill>
        <p:spPr bwMode="auto">
          <a:xfrm>
            <a:off x="7855803" y="974398"/>
            <a:ext cx="3035354" cy="58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РИК202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РИК2020" id="{8458A8B9-9527-4959-AF7F-92DF978B7C03}" vid="{F6F3B228-323E-4A15-8A1C-AB1349911E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ТРИК2020</Template>
  <TotalTime>1656</TotalTime>
  <Words>514</Words>
  <Application>Microsoft Office PowerPoint</Application>
  <PresentationFormat>Custom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Verdana</vt:lpstr>
      <vt:lpstr>1_ТРИК2020</vt:lpstr>
      <vt:lpstr>Ввод и вывод данных</vt:lpstr>
      <vt:lpstr>Основные определения</vt:lpstr>
      <vt:lpstr>Основные определения</vt:lpstr>
      <vt:lpstr>Определение данных</vt:lpstr>
      <vt:lpstr>Ввод данных для исполнителя</vt:lpstr>
      <vt:lpstr>Виды ввода данных</vt:lpstr>
      <vt:lpstr>Задача</vt:lpstr>
      <vt:lpstr>Виды ввода данных</vt:lpstr>
      <vt:lpstr>Задача</vt:lpstr>
      <vt:lpstr>Виды ввода данных</vt:lpstr>
      <vt:lpstr>Задача</vt:lpstr>
      <vt:lpstr>Вывод данных</vt:lpstr>
      <vt:lpstr>Вывод данных</vt:lpstr>
      <vt:lpstr>Вывод данных</vt:lpstr>
      <vt:lpstr>Вывод данных</vt:lpstr>
      <vt:lpstr>Вывод значения переменной</vt:lpstr>
      <vt:lpstr>Задача</vt:lpstr>
      <vt:lpstr>Консоль ошибок</vt:lpstr>
      <vt:lpstr>Консоль ошибок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A SHIROKOLOBOV</cp:lastModifiedBy>
  <cp:revision>145</cp:revision>
  <dcterms:created xsi:type="dcterms:W3CDTF">2019-08-15T11:46:00Z</dcterms:created>
  <dcterms:modified xsi:type="dcterms:W3CDTF">2020-11-05T09:57:06Z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1049-11.2.0.9150</vt:lpwstr>
  </property>
</Properties>
</file>